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embeddings/oleObject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B9E7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5" d="100"/>
          <a:sy n="115" d="100"/>
        </p:scale>
        <p:origin x="-2336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t>10.7.13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t>10.7.13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t>10.7.13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t>10.7.13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t>10.7.13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t>10.7.13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t>10.7.13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t>10.7.13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t>10.7.13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t>10.7.13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70CF-5EC2-3A47-863E-0AFA1E1ABB89}" type="datetimeFigureOut">
              <a:rPr lang="ja-JP" altLang="en-US" smtClean="0"/>
              <a:t>10.7.13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A9C5-A326-8C4E-9489-AFF219411ED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270CF-5EC2-3A47-863E-0AFA1E1ABB89}" type="datetimeFigureOut">
              <a:rPr lang="ja-JP" altLang="en-US" smtClean="0"/>
              <a:t>10.7.13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DA9C5-A326-8C4E-9489-AFF219411ED3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4" Type="http://schemas.openxmlformats.org/officeDocument/2006/relationships/image" Target="../media/image3.jpeg"/><Relationship Id="rId10" Type="http://schemas.openxmlformats.org/officeDocument/2006/relationships/hyperlink" Target="http://www.google.co.jp/imgres?imgurl=http://www.bellemaison.jp/product/pic_m/411201002/675676pm01_4111002.jpg&amp;imgrefurl=http://www.bellemaison.jp/100/pr/411201002/675676/?DM2_KBN=oth_index&amp;usg=__pK0Qp5821Q38Xw5c9eI2m3lQYuo=&amp;h=300&amp;w=300&amp;sz=28&amp;hl=ja&amp;start=4&amp;itbs=1&amp;tbnid=VbAgFj3oHOBVrM:&amp;tbnh=116&amp;tbnw=116&amp;prev=/images?q=%25E3%2582%25B8%25E3%2583%25B3%25E3%2582%25AE%25E3%2582%25B9%25E3%2582%25AB%25E3%2583%25B3&amp;hl=ja&amp;safe=strict&amp;client=dell-row&amp;channel=jp&amp;gbv=2&amp;ad=w5&amp;ndsp=20&amp;tbs=isch:1" TargetMode="External"/><Relationship Id="rId5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11" Type="http://schemas.openxmlformats.org/officeDocument/2006/relationships/image" Target="../media/image7.jpeg"/><Relationship Id="rId12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9" Type="http://schemas.openxmlformats.org/officeDocument/2006/relationships/image" Target="../media/image6.png"/><Relationship Id="rId3" Type="http://schemas.openxmlformats.org/officeDocument/2006/relationships/image" Target="../media/image2.jpeg"/><Relationship Id="rId6" Type="http://schemas.openxmlformats.org/officeDocument/2006/relationships/hyperlink" Target="http://www.sapporobeer.jp/brewery/hokkaido/kengaku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正方形/長方形 67"/>
          <p:cNvSpPr/>
          <p:nvPr/>
        </p:nvSpPr>
        <p:spPr>
          <a:xfrm>
            <a:off x="188840" y="4768572"/>
            <a:ext cx="1589020" cy="125233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2601290" y="6459328"/>
            <a:ext cx="2156239" cy="245496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5227429" y="6459329"/>
            <a:ext cx="1435100" cy="24770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2050974" y="4768572"/>
            <a:ext cx="4611555" cy="11546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109" descr="TOCAT6/APCAT5 July 18-23, 2010, Sapporo, Jap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135255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9972" y="1328529"/>
            <a:ext cx="56308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800" b="1" i="1" dirty="0" smtClean="0">
                <a:solidFill>
                  <a:srgbClr val="008000"/>
                </a:solidFill>
                <a:latin typeface="Arial"/>
                <a:cs typeface="Arial"/>
              </a:rPr>
              <a:t>Scientific </a:t>
            </a:r>
            <a:r>
              <a:rPr lang="en-US" altLang="ja-JP" sz="2800" b="1" i="1" dirty="0">
                <a:solidFill>
                  <a:srgbClr val="008000"/>
                </a:solidFill>
                <a:latin typeface="Arial"/>
                <a:cs typeface="Arial"/>
              </a:rPr>
              <a:t>Excursion</a:t>
            </a:r>
          </a:p>
          <a:p>
            <a:pPr algn="ctr"/>
            <a:r>
              <a:rPr lang="en-US" altLang="ja-JP" sz="1600" b="1" dirty="0">
                <a:latin typeface="Arial"/>
                <a:cs typeface="Arial"/>
              </a:rPr>
              <a:t>Wed. July 21, 2010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057400" y="2710071"/>
            <a:ext cx="3662154" cy="304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057400" y="3014871"/>
            <a:ext cx="3662154" cy="304800"/>
          </a:xfrm>
          <a:prstGeom prst="rect">
            <a:avLst/>
          </a:prstGeom>
          <a:solidFill>
            <a:srgbClr val="B9E7BA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057400" y="3318570"/>
            <a:ext cx="3662154" cy="304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057400" y="3624471"/>
            <a:ext cx="3662154" cy="304800"/>
          </a:xfrm>
          <a:prstGeom prst="rect">
            <a:avLst/>
          </a:prstGeom>
          <a:solidFill>
            <a:srgbClr val="B9E7BA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35313" y="2079486"/>
            <a:ext cx="1629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Time Schedule</a:t>
            </a:r>
            <a:endParaRPr kumimoji="1" lang="ja-JP" altLang="en-US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57400" y="3928170"/>
            <a:ext cx="3662154" cy="3048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057400" y="4234071"/>
            <a:ext cx="3662154" cy="304800"/>
          </a:xfrm>
          <a:prstGeom prst="rect">
            <a:avLst/>
          </a:prstGeom>
          <a:solidFill>
            <a:srgbClr val="B9E7BA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47800" y="2362200"/>
            <a:ext cx="64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12:15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47800" y="2982218"/>
            <a:ext cx="64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15:00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89003" y="3287018"/>
            <a:ext cx="130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16:00 – 17:30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89003" y="3919329"/>
            <a:ext cx="130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19:00 – 21:00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47800" y="4224129"/>
            <a:ext cx="64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21:30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77772" y="3004929"/>
            <a:ext cx="3689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0000"/>
                </a:solidFill>
                <a:latin typeface="Arial"/>
                <a:cs typeface="Arial"/>
              </a:rPr>
              <a:t>Departure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 (1 </a:t>
            </a:r>
            <a:r>
              <a:rPr kumimoji="1" lang="en-US" altLang="ja-JP" sz="1200" dirty="0" err="1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Bus trip to </a:t>
            </a:r>
            <a:r>
              <a:rPr lang="en-US" altLang="ja-JP" sz="1200" dirty="0" err="1" smtClean="0">
                <a:solidFill>
                  <a:srgbClr val="000000"/>
                </a:solidFill>
                <a:latin typeface="Arial"/>
                <a:cs typeface="Arial"/>
              </a:rPr>
              <a:t>Noboribetsu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kumimoji="1" lang="ja-JP" alt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89003" y="2689086"/>
            <a:ext cx="130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13:15 – 15:00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77772" y="2699028"/>
            <a:ext cx="3093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Visiting Beer Factory (Sappor</a:t>
            </a:r>
            <a:r>
              <a:rPr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o or Kirin)</a:t>
            </a:r>
            <a:endParaRPr kumimoji="1" lang="ja-JP" alt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057400" y="2406372"/>
            <a:ext cx="3662154" cy="304800"/>
          </a:xfrm>
          <a:prstGeom prst="rect">
            <a:avLst/>
          </a:prstGeom>
          <a:solidFill>
            <a:srgbClr val="B9E7BA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77772" y="2395329"/>
            <a:ext cx="3689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0000"/>
                </a:solidFill>
                <a:latin typeface="Arial"/>
                <a:cs typeface="Arial"/>
              </a:rPr>
              <a:t>Departure</a:t>
            </a:r>
            <a:r>
              <a:rPr kumimoji="1" lang="en-US" altLang="ja-JP" sz="1200" dirty="0" smtClean="0">
                <a:latin typeface="Arial"/>
                <a:cs typeface="Arial"/>
              </a:rPr>
              <a:t> (1 </a:t>
            </a:r>
            <a:r>
              <a:rPr kumimoji="1" lang="en-US" altLang="ja-JP" sz="1200" dirty="0" err="1" smtClean="0">
                <a:latin typeface="Arial"/>
                <a:cs typeface="Arial"/>
              </a:rPr>
              <a:t>h</a:t>
            </a:r>
            <a:r>
              <a:rPr kumimoji="1" lang="en-US" altLang="ja-JP" sz="1200" dirty="0" smtClean="0">
                <a:latin typeface="Arial"/>
                <a:cs typeface="Arial"/>
              </a:rPr>
              <a:t> in Bus including Lunch time)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177772" y="3317795"/>
            <a:ext cx="3016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Visiting JIGOKU DANI (The Hell valley)</a:t>
            </a:r>
            <a:endParaRPr kumimoji="1" lang="ja-JP" alt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77772" y="3611552"/>
            <a:ext cx="3689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0000"/>
                </a:solidFill>
                <a:latin typeface="Arial"/>
                <a:cs typeface="Arial"/>
              </a:rPr>
              <a:t>Departure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 (1.5 </a:t>
            </a:r>
            <a:r>
              <a:rPr kumimoji="1" lang="en-US" altLang="ja-JP" sz="1200" dirty="0" err="1" smtClean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Bus trip to Sapporo</a:t>
            </a:r>
            <a:r>
              <a:rPr kumimoji="1" lang="en-US" altLang="ja-JP" sz="12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kumimoji="1" lang="ja-JP" alt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177772" y="3916352"/>
            <a:ext cx="2484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bg1"/>
                </a:solidFill>
                <a:latin typeface="Arial"/>
                <a:cs typeface="Arial"/>
              </a:rPr>
              <a:t>Dinner at Sapporo Beer Garden</a:t>
            </a:r>
            <a:endParaRPr kumimoji="1" lang="ja-JP" alt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77772" y="4221152"/>
            <a:ext cx="3410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000000"/>
                </a:solidFill>
                <a:latin typeface="Arial"/>
                <a:cs typeface="Arial"/>
              </a:rPr>
              <a:t>Arriving at Sapporo Station</a:t>
            </a:r>
            <a:endParaRPr kumimoji="1" lang="ja-JP" alt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47800" y="3601760"/>
            <a:ext cx="64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17:</a:t>
            </a:r>
            <a:r>
              <a:rPr kumimoji="1" lang="en-US" altLang="ja-JP" sz="1400" b="1" dirty="0" smtClean="0">
                <a:solidFill>
                  <a:srgbClr val="0000FF"/>
                </a:solidFill>
                <a:latin typeface="Arial"/>
                <a:cs typeface="Arial"/>
              </a:rPr>
              <a:t>30</a:t>
            </a:r>
            <a:endParaRPr kumimoji="1" lang="ja-JP" alt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35" name="Picture 53" descr="SCC_外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179" y="5189894"/>
            <a:ext cx="1981200" cy="679450"/>
          </a:xfrm>
          <a:prstGeom prst="rect">
            <a:avLst/>
          </a:prstGeom>
          <a:noFill/>
        </p:spPr>
      </p:pic>
      <p:graphicFrame>
        <p:nvGraphicFramePr>
          <p:cNvPr id="36" name="Object 51"/>
          <p:cNvGraphicFramePr>
            <a:graphicFrameLocks noChangeAspect="1"/>
          </p:cNvGraphicFramePr>
          <p:nvPr/>
        </p:nvGraphicFramePr>
        <p:xfrm>
          <a:off x="4846429" y="5280381"/>
          <a:ext cx="1517650" cy="457200"/>
        </p:xfrm>
        <a:graphic>
          <a:graphicData uri="http://schemas.openxmlformats.org/presentationml/2006/ole">
            <p:oleObj spid="_x0000_s3074" name="Image" r:id="rId5" imgW="4698413" imgH="1409524" progId="Photoshop.Image.7">
              <p:embed/>
            </p:oleObj>
          </a:graphicData>
        </a:graphic>
      </p:graphicFrame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166729" y="4815244"/>
            <a:ext cx="135246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1800" dirty="0" smtClean="0">
                <a:solidFill>
                  <a:srgbClr val="FF0000"/>
                </a:solidFill>
                <a:latin typeface="Arial"/>
                <a:cs typeface="Arial"/>
              </a:rPr>
              <a:t>Sapporo</a:t>
            </a:r>
          </a:p>
          <a:p>
            <a:pPr algn="l"/>
            <a:r>
              <a:rPr lang="en-US" altLang="ja-JP" sz="1800" dirty="0">
                <a:solidFill>
                  <a:srgbClr val="FF0000"/>
                </a:solidFill>
                <a:latin typeface="Arial"/>
                <a:cs typeface="Arial"/>
              </a:rPr>
              <a:t>Convention</a:t>
            </a:r>
          </a:p>
          <a:p>
            <a:pPr algn="l"/>
            <a:r>
              <a:rPr lang="en-US" altLang="ja-JP" sz="1800" dirty="0">
                <a:solidFill>
                  <a:srgbClr val="FF0000"/>
                </a:solidFill>
                <a:latin typeface="Arial"/>
                <a:cs typeface="Arial"/>
              </a:rPr>
              <a:t>Center </a:t>
            </a:r>
          </a:p>
          <a:p>
            <a:pPr algn="l"/>
            <a:endParaRPr lang="ja-JP" altLang="en-US" sz="12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4362241" y="4812069"/>
            <a:ext cx="230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1200" b="0" dirty="0">
                <a:solidFill>
                  <a:srgbClr val="000000"/>
                </a:solidFill>
                <a:latin typeface="Arial"/>
                <a:cs typeface="Arial"/>
              </a:rPr>
              <a:t>Please take a LUNCH BOX </a:t>
            </a:r>
          </a:p>
          <a:p>
            <a:pPr algn="l"/>
            <a:r>
              <a:rPr lang="en-US" altLang="ja-JP" sz="1200" b="0" dirty="0">
                <a:solidFill>
                  <a:srgbClr val="000000"/>
                </a:solidFill>
                <a:latin typeface="Arial"/>
                <a:cs typeface="Arial"/>
              </a:rPr>
              <a:t>before rushing into a Bus !</a:t>
            </a:r>
          </a:p>
        </p:txBody>
      </p:sp>
      <p:sp>
        <p:nvSpPr>
          <p:cNvPr id="40" name="下矢印 39"/>
          <p:cNvSpPr/>
          <p:nvPr/>
        </p:nvSpPr>
        <p:spPr>
          <a:xfrm>
            <a:off x="5595729" y="5923241"/>
            <a:ext cx="609600" cy="52835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Rectangle 136"/>
          <p:cNvSpPr>
            <a:spLocks noChangeArrowheads="1"/>
          </p:cNvSpPr>
          <p:nvPr/>
        </p:nvSpPr>
        <p:spPr bwMode="auto">
          <a:xfrm>
            <a:off x="5210986" y="8514040"/>
            <a:ext cx="1587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Beer </a:t>
            </a:r>
            <a:r>
              <a:rPr kumimoji="0" lang="en-US" altLang="ja-JP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Factory</a:t>
            </a:r>
          </a:p>
        </p:txBody>
      </p:sp>
      <p:sp>
        <p:nvSpPr>
          <p:cNvPr id="48" name="Rectangle 141"/>
          <p:cNvSpPr>
            <a:spLocks noChangeArrowheads="1"/>
          </p:cNvSpPr>
          <p:nvPr/>
        </p:nvSpPr>
        <p:spPr bwMode="auto">
          <a:xfrm>
            <a:off x="5227429" y="5948640"/>
            <a:ext cx="13843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Rectangle 142"/>
          <p:cNvSpPr>
            <a:spLocks noChangeArrowheads="1"/>
          </p:cNvSpPr>
          <p:nvPr/>
        </p:nvSpPr>
        <p:spPr bwMode="auto">
          <a:xfrm>
            <a:off x="5719554" y="6281529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hlinkClick r:id="rId6"/>
              </a:rPr>
              <a:t> </a:t>
            </a:r>
            <a:endParaRPr kumimoji="0" lang="en-US" altLang="ja-JP" sz="18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</a:endParaRPr>
          </a:p>
        </p:txBody>
      </p:sp>
      <p:pic>
        <p:nvPicPr>
          <p:cNvPr id="50" name="Picture 146" descr="http://www.sapporobeer.jp/brewery/hokkaido/images/pic_02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05216" y="6605379"/>
            <a:ext cx="1285875" cy="1460500"/>
          </a:xfrm>
          <a:prstGeom prst="rect">
            <a:avLst/>
          </a:prstGeom>
          <a:noFill/>
        </p:spPr>
      </p:pic>
      <p:sp>
        <p:nvSpPr>
          <p:cNvPr id="53" name="下矢印 52"/>
          <p:cNvSpPr/>
          <p:nvPr/>
        </p:nvSpPr>
        <p:spPr>
          <a:xfrm rot="5400000">
            <a:off x="4688231" y="7160241"/>
            <a:ext cx="609600" cy="48867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2825059" y="7878752"/>
            <a:ext cx="18612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1200" b="0" dirty="0">
                <a:latin typeface="Arial"/>
                <a:cs typeface="Arial"/>
              </a:rPr>
              <a:t>Hot spring Heaven</a:t>
            </a:r>
          </a:p>
          <a:p>
            <a:pPr algn="l"/>
            <a:r>
              <a:rPr lang="en-US" altLang="ja-JP" sz="1200" b="0" dirty="0">
                <a:latin typeface="Arial"/>
                <a:ea typeface="ＭＳ 明朝" pitchFamily="-107" charset="-128"/>
                <a:cs typeface="Arial"/>
              </a:rPr>
              <a:t>“The Hell valley”</a:t>
            </a:r>
            <a:r>
              <a:rPr lang="en-US" altLang="ja-JP" sz="1200" dirty="0">
                <a:latin typeface="Arial"/>
                <a:cs typeface="Arial"/>
              </a:rPr>
              <a:t> </a:t>
            </a:r>
          </a:p>
          <a:p>
            <a:pPr algn="l"/>
            <a:r>
              <a:rPr lang="en-US" altLang="ja-JP" dirty="0">
                <a:solidFill>
                  <a:srgbClr val="FF0000"/>
                </a:solidFill>
                <a:latin typeface="Arial"/>
                <a:cs typeface="Arial"/>
              </a:rPr>
              <a:t>JIGOKU DANI </a:t>
            </a:r>
          </a:p>
          <a:p>
            <a:pPr algn="l"/>
            <a:r>
              <a:rPr lang="en-US" altLang="ja-JP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lang="en-US" altLang="ja-JP" dirty="0" err="1">
                <a:solidFill>
                  <a:srgbClr val="FF0000"/>
                </a:solidFill>
                <a:latin typeface="Arial"/>
                <a:cs typeface="Arial"/>
              </a:rPr>
              <a:t>Noboribetsu</a:t>
            </a:r>
            <a:endParaRPr lang="en-US" altLang="ja-JP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>
          <a:blip r:embed="rId8"/>
          <a:srcRect t="2953" b="5906"/>
          <a:stretch>
            <a:fillRect/>
          </a:stretch>
        </p:blipFill>
        <p:spPr>
          <a:xfrm>
            <a:off x="2623929" y="6480252"/>
            <a:ext cx="2113280" cy="1444548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0" name="下矢印 59"/>
          <p:cNvSpPr/>
          <p:nvPr/>
        </p:nvSpPr>
        <p:spPr>
          <a:xfrm rot="5400000">
            <a:off x="2052152" y="7145963"/>
            <a:ext cx="609600" cy="48867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3" name="Picture 106" descr="ビール２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3501" y="7679630"/>
            <a:ext cx="1117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27" descr="http://t0.gstatic.com/images?q=tbn:VbAgFj3oHOBVrM:http://www.bellemaison.jp/product/pic_m/411201002/675676pm01_411100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t="12218" b="12218"/>
          <a:stretch>
            <a:fillRect/>
          </a:stretch>
        </p:blipFill>
        <p:spPr bwMode="auto">
          <a:xfrm>
            <a:off x="304660" y="6508876"/>
            <a:ext cx="1473200" cy="1113199"/>
          </a:xfrm>
          <a:prstGeom prst="rect">
            <a:avLst/>
          </a:prstGeom>
          <a:noFill/>
        </p:spPr>
      </p:pic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1089987" y="7563962"/>
            <a:ext cx="1230243" cy="131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altLang="ja-JP" sz="1200" dirty="0">
                <a:latin typeface="Arial"/>
                <a:cs typeface="Arial"/>
              </a:rPr>
              <a:t>“Genghis</a:t>
            </a:r>
          </a:p>
          <a:p>
            <a:pPr algn="l">
              <a:lnSpc>
                <a:spcPts val="1920"/>
              </a:lnSpc>
            </a:pPr>
            <a:r>
              <a:rPr lang="en-US" altLang="ja-JP" sz="1200" dirty="0">
                <a:latin typeface="Arial"/>
                <a:cs typeface="Arial"/>
              </a:rPr>
              <a:t>Khan</a:t>
            </a:r>
            <a:r>
              <a:rPr lang="en-US" altLang="ja-JP" sz="1200" dirty="0" smtClean="0">
                <a:latin typeface="Arial"/>
                <a:cs typeface="Arial"/>
              </a:rPr>
              <a:t>” Dinner</a:t>
            </a:r>
            <a:endParaRPr lang="en-US" altLang="ja-JP" sz="1200" dirty="0">
              <a:solidFill>
                <a:srgbClr val="CC0000"/>
              </a:solidFill>
              <a:latin typeface="Arial"/>
              <a:ea typeface="Times New Roman" pitchFamily="-107" charset="0"/>
              <a:cs typeface="Arial"/>
            </a:endParaRPr>
          </a:p>
          <a:p>
            <a:pPr algn="l">
              <a:lnSpc>
                <a:spcPts val="1920"/>
              </a:lnSpc>
            </a:pPr>
            <a:r>
              <a:rPr lang="en-US" altLang="ja-JP" dirty="0">
                <a:solidFill>
                  <a:srgbClr val="FF0000"/>
                </a:solidFill>
                <a:latin typeface="Arial"/>
                <a:ea typeface="Times New Roman" pitchFamily="-107" charset="0"/>
                <a:cs typeface="Arial"/>
              </a:rPr>
              <a:t>Sapporo Beer </a:t>
            </a:r>
          </a:p>
          <a:p>
            <a:pPr algn="l">
              <a:lnSpc>
                <a:spcPts val="1920"/>
              </a:lnSpc>
            </a:pPr>
            <a:r>
              <a:rPr lang="en-US" altLang="ja-JP" dirty="0">
                <a:solidFill>
                  <a:srgbClr val="FF0000"/>
                </a:solidFill>
                <a:latin typeface="Arial"/>
                <a:ea typeface="Times New Roman" pitchFamily="-107" charset="0"/>
                <a:cs typeface="Arial"/>
              </a:rPr>
              <a:t>Garden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188840" y="6451599"/>
            <a:ext cx="1926328" cy="24847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下矢印 65"/>
          <p:cNvSpPr/>
          <p:nvPr/>
        </p:nvSpPr>
        <p:spPr>
          <a:xfrm flipV="1">
            <a:off x="610701" y="6054032"/>
            <a:ext cx="609600" cy="39756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12"/>
          <a:srcRect t="5906" b="5906"/>
          <a:stretch>
            <a:fillRect/>
          </a:stretch>
        </p:blipFill>
        <p:spPr>
          <a:xfrm>
            <a:off x="294858" y="4801701"/>
            <a:ext cx="1381760" cy="913918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9" name="テキスト ボックス 68"/>
          <p:cNvSpPr txBox="1"/>
          <p:nvPr/>
        </p:nvSpPr>
        <p:spPr>
          <a:xfrm>
            <a:off x="261729" y="5684700"/>
            <a:ext cx="145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Sapporo ST.</a:t>
            </a:r>
            <a:endParaRPr kumimoji="1" lang="ja-JP" alt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9" descr="TOCAT6/APCAT5 July 18-23, 2010, Sapporo, Jap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1352550"/>
          </a:xfrm>
          <a:prstGeom prst="rect">
            <a:avLst/>
          </a:prstGeom>
          <a:noFill/>
        </p:spPr>
      </p:pic>
      <p:pic>
        <p:nvPicPr>
          <p:cNvPr id="55" name="Picture 208" descr="http://www.kamori.co.jp/bearpark/english/en_access_map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35480"/>
            <a:ext cx="3657600" cy="3398520"/>
          </a:xfrm>
          <a:prstGeom prst="rect">
            <a:avLst/>
          </a:prstGeom>
          <a:noFill/>
        </p:spPr>
      </p:pic>
      <p:sp>
        <p:nvSpPr>
          <p:cNvPr id="70" name="正方形/長方形 69"/>
          <p:cNvSpPr/>
          <p:nvPr/>
        </p:nvSpPr>
        <p:spPr>
          <a:xfrm>
            <a:off x="326886" y="6019800"/>
            <a:ext cx="6324600" cy="2743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304800" y="5758190"/>
            <a:ext cx="3657600" cy="523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 flipH="1">
            <a:off x="558133" y="5747147"/>
            <a:ext cx="414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  <a:latin typeface="Arial"/>
                <a:cs typeface="Arial"/>
              </a:rPr>
              <a:t>Attention please !!</a:t>
            </a:r>
            <a:endParaRPr kumimoji="1" lang="ja-JP" alt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392043" y="6477000"/>
            <a:ext cx="619412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0" dirty="0" smtClean="0">
                <a:latin typeface="Arial" pitchFamily="-107" charset="0"/>
              </a:rPr>
              <a:t>*1 Registration is necessary at the Scientific Excursion Desk </a:t>
            </a:r>
          </a:p>
          <a:p>
            <a:r>
              <a:rPr lang="en-US" altLang="ja-JP" sz="1600" dirty="0" smtClean="0">
                <a:latin typeface="Arial" pitchFamily="-107" charset="0"/>
              </a:rPr>
              <a:t>     </a:t>
            </a:r>
            <a:r>
              <a:rPr lang="en-US" altLang="ja-JP" sz="1600" b="0" dirty="0" smtClean="0">
                <a:latin typeface="Arial" pitchFamily="-107" charset="0"/>
              </a:rPr>
              <a:t>by 1:30pm, Tuesday afternoon. (</a:t>
            </a:r>
            <a:r>
              <a:rPr lang="en-US" altLang="ja-JP" sz="1600" dirty="0" smtClean="0">
                <a:solidFill>
                  <a:srgbClr val="CC0000"/>
                </a:solidFill>
                <a:latin typeface="Arial" pitchFamily="-107" charset="0"/>
              </a:rPr>
              <a:t>First-come-first-served basis.</a:t>
            </a:r>
            <a:r>
              <a:rPr lang="en-US" altLang="ja-JP" sz="1600" b="0" dirty="0" smtClean="0">
                <a:latin typeface="Arial" pitchFamily="-107" charset="0"/>
              </a:rPr>
              <a:t>)</a:t>
            </a:r>
          </a:p>
          <a:p>
            <a:endParaRPr lang="en-US" altLang="ja-JP" sz="1600" b="0" dirty="0" smtClean="0">
              <a:latin typeface="Arial" pitchFamily="-107" charset="0"/>
            </a:endParaRPr>
          </a:p>
          <a:p>
            <a:r>
              <a:rPr lang="en-US" altLang="ja-JP" sz="1600" b="0" dirty="0" smtClean="0">
                <a:latin typeface="Arial" pitchFamily="-107" charset="0"/>
              </a:rPr>
              <a:t>*2 Please be reminded that excursion enrollment will be limited to</a:t>
            </a:r>
          </a:p>
          <a:p>
            <a:r>
              <a:rPr lang="en-US" altLang="ja-JP" sz="1600" b="0" dirty="0" smtClean="0">
                <a:latin typeface="Arial" pitchFamily="-107" charset="0"/>
              </a:rPr>
              <a:t>     </a:t>
            </a:r>
            <a:r>
              <a:rPr lang="en-US" altLang="ja-JP" sz="1600" dirty="0" smtClean="0">
                <a:solidFill>
                  <a:srgbClr val="CC0000"/>
                </a:solidFill>
                <a:latin typeface="Arial" pitchFamily="-107" charset="0"/>
              </a:rPr>
              <a:t>400 participants</a:t>
            </a:r>
            <a:r>
              <a:rPr lang="en-US" altLang="ja-JP" sz="1600" b="0" dirty="0" smtClean="0">
                <a:latin typeface="Arial" pitchFamily="-107" charset="0"/>
              </a:rPr>
              <a:t> due to the limited capacity of each venue.</a:t>
            </a:r>
          </a:p>
          <a:p>
            <a:endParaRPr lang="en-US" altLang="ja-JP" sz="1600" b="0" dirty="0" smtClean="0">
              <a:latin typeface="Arial" pitchFamily="-107" charset="0"/>
            </a:endParaRPr>
          </a:p>
          <a:p>
            <a:r>
              <a:rPr lang="en-US" altLang="ja-JP" sz="1600" b="0" dirty="0" smtClean="0">
                <a:latin typeface="Arial" pitchFamily="-107" charset="0"/>
              </a:rPr>
              <a:t>*3 This excursion includes both lunch and dinner (free of charge).</a:t>
            </a:r>
          </a:p>
          <a:p>
            <a:endParaRPr kumimoji="1" lang="ja-JP" altLang="en-US" sz="1600" dirty="0"/>
          </a:p>
        </p:txBody>
      </p:sp>
      <p:sp>
        <p:nvSpPr>
          <p:cNvPr id="73" name="正方形/長方形 72"/>
          <p:cNvSpPr/>
          <p:nvPr/>
        </p:nvSpPr>
        <p:spPr>
          <a:xfrm>
            <a:off x="304800" y="1407081"/>
            <a:ext cx="1558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i="1" dirty="0" smtClean="0">
                <a:solidFill>
                  <a:srgbClr val="008000"/>
                </a:solidFill>
                <a:latin typeface="Arial"/>
                <a:cs typeface="Arial"/>
              </a:rPr>
              <a:t>Route Map</a:t>
            </a:r>
            <a:endParaRPr lang="en-US" altLang="ja-JP" sz="2000" b="1" i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 rot="10800000">
            <a:off x="2949714" y="4724401"/>
            <a:ext cx="762000" cy="53340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3647658" y="5214729"/>
            <a:ext cx="1495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Arial"/>
                <a:cs typeface="Arial"/>
              </a:rPr>
              <a:t>JIGOKU DANI</a:t>
            </a:r>
            <a:endParaRPr kumimoji="1" lang="ja-JP" altLang="en-US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80" name="直線矢印コネクタ 79"/>
          <p:cNvCxnSpPr/>
          <p:nvPr/>
        </p:nvCxnSpPr>
        <p:spPr>
          <a:xfrm rot="10800000" flipV="1">
            <a:off x="4071731" y="3505200"/>
            <a:ext cx="728870" cy="45720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4756429" y="3299311"/>
            <a:ext cx="150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Beer Factory</a:t>
            </a:r>
            <a:endParaRPr kumimoji="1" lang="ja-JP" alt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84" name="直線矢印コネクタ 83"/>
          <p:cNvCxnSpPr/>
          <p:nvPr/>
        </p:nvCxnSpPr>
        <p:spPr>
          <a:xfrm rot="10800000" flipV="1">
            <a:off x="3647659" y="2819399"/>
            <a:ext cx="728871" cy="47991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/>
          <p:cNvSpPr txBox="1"/>
          <p:nvPr/>
        </p:nvSpPr>
        <p:spPr>
          <a:xfrm>
            <a:off x="4343400" y="2496233"/>
            <a:ext cx="2289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Sapporo Convention</a:t>
            </a:r>
          </a:p>
          <a:p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Center</a:t>
            </a:r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kumimoji="1" lang="ja-JP" alt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218</Words>
  <Application>Microsoft Macintosh PowerPoint</Application>
  <PresentationFormat>画面に合わせる (4:3)</PresentationFormat>
  <Paragraphs>46</Paragraphs>
  <Slides>2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Office テーマ</vt:lpstr>
      <vt:lpstr>Adobe Photoshop 画像</vt:lpstr>
      <vt:lpstr>スライド 1</vt:lpstr>
      <vt:lpstr>スライド 2</vt:lpstr>
    </vt:vector>
  </TitlesOfParts>
  <Company>北海道大学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阿部 竜</dc:creator>
  <cp:lastModifiedBy>阿部 竜</cp:lastModifiedBy>
  <cp:revision>4</cp:revision>
  <cp:lastPrinted>2010-07-12T19:43:17Z</cp:lastPrinted>
  <dcterms:created xsi:type="dcterms:W3CDTF">2010-07-12T18:55:40Z</dcterms:created>
  <dcterms:modified xsi:type="dcterms:W3CDTF">2010-07-12T20:01:02Z</dcterms:modified>
</cp:coreProperties>
</file>