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embeddings/oleObject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B9E7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 vertBarState="minimized">
    <p:restoredLeft sz="15620"/>
    <p:restoredTop sz="99550" autoAdjust="0"/>
  </p:normalViewPr>
  <p:slideViewPr>
    <p:cSldViewPr snapToObjects="1">
      <p:cViewPr>
        <p:scale>
          <a:sx n="200" d="100"/>
          <a:sy n="200" d="100"/>
        </p:scale>
        <p:origin x="-1400" y="498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ableStyles" Target="tableStyles.xml"/><Relationship Id="rId3" Type="http://schemas.openxmlformats.org/officeDocument/2006/relationships/slide" Target="slides/slide2.xml"/><Relationship Id="rId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D7FDF-9B9F-154E-B7C8-8F012BECE3E6}" type="datetimeFigureOut">
              <a:rPr lang="ja-JP" altLang="en-US" smtClean="0"/>
              <a:pPr/>
              <a:t>10.7.15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A46B6-3CB8-FB45-B4C9-F977563A2E3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pPr/>
              <a:t>10.7.15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pPr/>
              <a:t>10.7.15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pPr/>
              <a:t>10.7.15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pPr/>
              <a:t>10.7.15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pPr/>
              <a:t>10.7.15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pPr/>
              <a:t>10.7.15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pPr/>
              <a:t>10.7.15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pPr/>
              <a:t>10.7.15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pPr/>
              <a:t>10.7.15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pPr/>
              <a:t>10.7.15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pPr/>
              <a:t>10.7.15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270CF-5EC2-3A47-863E-0AFA1E1ABB89}" type="datetimeFigureOut">
              <a:rPr lang="ja-JP" altLang="en-US" smtClean="0"/>
              <a:pPr/>
              <a:t>10.7.15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DA9C5-A326-8C4E-9489-AFF219411E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4" Type="http://schemas.openxmlformats.org/officeDocument/2006/relationships/image" Target="../media/image3.jpeg"/><Relationship Id="rId10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11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9" Type="http://schemas.openxmlformats.org/officeDocument/2006/relationships/image" Target="../media/image7.png"/><Relationship Id="rId3" Type="http://schemas.openxmlformats.org/officeDocument/2006/relationships/image" Target="../media/image2.jpeg"/><Relationship Id="rId6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正方形/長方形 67"/>
          <p:cNvSpPr/>
          <p:nvPr/>
        </p:nvSpPr>
        <p:spPr>
          <a:xfrm>
            <a:off x="188840" y="5165953"/>
            <a:ext cx="1589020" cy="135669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2546076" y="6997605"/>
            <a:ext cx="2156239" cy="2659549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5172214" y="6997607"/>
            <a:ext cx="1509093" cy="26834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2050975" y="5165953"/>
            <a:ext cx="4611555" cy="125089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109" descr="TOCAT6/APCAT5 July 18-23, 2010, Sapporo, Jap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58000" cy="1465263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29972" y="1439240"/>
            <a:ext cx="56308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800" b="1" i="1" dirty="0" smtClean="0">
                <a:solidFill>
                  <a:srgbClr val="008000"/>
                </a:solidFill>
                <a:latin typeface="Arial"/>
                <a:cs typeface="Arial"/>
              </a:rPr>
              <a:t>Scientific </a:t>
            </a:r>
            <a:r>
              <a:rPr lang="en-US" altLang="ja-JP" sz="2800" b="1" i="1" dirty="0">
                <a:solidFill>
                  <a:srgbClr val="008000"/>
                </a:solidFill>
                <a:latin typeface="Arial"/>
                <a:cs typeface="Arial"/>
              </a:rPr>
              <a:t>Excursion</a:t>
            </a:r>
          </a:p>
          <a:p>
            <a:pPr algn="ctr"/>
            <a:r>
              <a:rPr lang="en-US" altLang="ja-JP" sz="1600" b="1" dirty="0">
                <a:latin typeface="Arial"/>
                <a:cs typeface="Arial"/>
              </a:rPr>
              <a:t>Wed. July 21, 2010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057400" y="2936905"/>
            <a:ext cx="3662154" cy="3302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057400" y="3266907"/>
            <a:ext cx="3662154" cy="330200"/>
          </a:xfrm>
          <a:prstGeom prst="rect">
            <a:avLst/>
          </a:prstGeom>
          <a:solidFill>
            <a:srgbClr val="B9E7BA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057400" y="3596908"/>
            <a:ext cx="3662154" cy="3302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057400" y="3926910"/>
            <a:ext cx="3662154" cy="330200"/>
          </a:xfrm>
          <a:prstGeom prst="rect">
            <a:avLst/>
          </a:prstGeom>
          <a:solidFill>
            <a:srgbClr val="B9E7BA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35313" y="2252776"/>
            <a:ext cx="1629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00FF"/>
                </a:solidFill>
                <a:latin typeface="Arial"/>
                <a:cs typeface="Arial"/>
              </a:rPr>
              <a:t>Time Schedule</a:t>
            </a:r>
            <a:endParaRPr kumimoji="1" lang="ja-JP" altLang="en-US" sz="1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057400" y="4256912"/>
            <a:ext cx="3662154" cy="3302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057400" y="4586910"/>
            <a:ext cx="3662154" cy="330200"/>
          </a:xfrm>
          <a:prstGeom prst="rect">
            <a:avLst/>
          </a:prstGeom>
          <a:solidFill>
            <a:srgbClr val="B9E7BA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47800" y="2586567"/>
            <a:ext cx="643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12:15</a:t>
            </a:r>
            <a:endParaRPr kumimoji="1" lang="ja-JP" alt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47800" y="3244495"/>
            <a:ext cx="643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15:00</a:t>
            </a:r>
            <a:endParaRPr kumimoji="1" lang="ja-JP" alt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89003" y="3574695"/>
            <a:ext cx="130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16:00 – 17:30</a:t>
            </a:r>
            <a:endParaRPr kumimoji="1" lang="ja-JP" alt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89003" y="4245940"/>
            <a:ext cx="130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19:00 – 21:00</a:t>
            </a:r>
            <a:endParaRPr kumimoji="1" lang="ja-JP" alt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47800" y="4576140"/>
            <a:ext cx="643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21:30</a:t>
            </a:r>
            <a:endParaRPr kumimoji="1" lang="ja-JP" alt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177772" y="3261167"/>
            <a:ext cx="3689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000000"/>
                </a:solidFill>
                <a:latin typeface="Arial"/>
                <a:cs typeface="Arial"/>
              </a:rPr>
              <a:t>Departure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Arial"/>
                <a:cs typeface="Arial"/>
              </a:rPr>
              <a:t> (1h </a:t>
            </a:r>
            <a:r>
              <a:rPr lang="en-US" altLang="ja-JP" sz="1200" dirty="0" smtClean="0">
                <a:solidFill>
                  <a:srgbClr val="000000"/>
                </a:solidFill>
                <a:latin typeface="Arial"/>
                <a:cs typeface="Arial"/>
              </a:rPr>
              <a:t>bus trip to </a:t>
            </a:r>
            <a:r>
              <a:rPr lang="en-US" altLang="ja-JP" sz="1200" dirty="0" err="1" smtClean="0">
                <a:solidFill>
                  <a:srgbClr val="000000"/>
                </a:solidFill>
                <a:latin typeface="Arial"/>
                <a:cs typeface="Arial"/>
              </a:rPr>
              <a:t>Noboribetsu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kumimoji="1" lang="ja-JP" alt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89003" y="2926935"/>
            <a:ext cx="130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13:15 – 15:00</a:t>
            </a:r>
            <a:endParaRPr kumimoji="1" lang="ja-JP" alt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177772" y="2943607"/>
            <a:ext cx="3178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bg1"/>
                </a:solidFill>
                <a:latin typeface="Arial"/>
                <a:cs typeface="Arial"/>
              </a:rPr>
              <a:t>Visiting beer brewery (Sappor</a:t>
            </a:r>
            <a:r>
              <a:rPr lang="en-US" altLang="ja-JP" sz="1200" b="1" dirty="0" smtClean="0">
                <a:solidFill>
                  <a:schemeClr val="bg1"/>
                </a:solidFill>
                <a:latin typeface="Arial"/>
                <a:cs typeface="Arial"/>
              </a:rPr>
              <a:t>o or KIRIN)</a:t>
            </a:r>
            <a:endParaRPr kumimoji="1" lang="ja-JP" altLang="en-U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057400" y="2606903"/>
            <a:ext cx="3662154" cy="330200"/>
          </a:xfrm>
          <a:prstGeom prst="rect">
            <a:avLst/>
          </a:prstGeom>
          <a:solidFill>
            <a:srgbClr val="B9E7BA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177772" y="2603239"/>
            <a:ext cx="3689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000000"/>
                </a:solidFill>
                <a:latin typeface="Arial"/>
                <a:cs typeface="Arial"/>
              </a:rPr>
              <a:t>Departure</a:t>
            </a:r>
            <a:r>
              <a:rPr kumimoji="1" lang="en-US" altLang="ja-JP" sz="1200" dirty="0" smtClean="0">
                <a:latin typeface="Arial"/>
                <a:cs typeface="Arial"/>
              </a:rPr>
              <a:t> (1h </a:t>
            </a:r>
            <a:r>
              <a:rPr lang="en-US" altLang="ja-JP" sz="1200" dirty="0" smtClean="0">
                <a:latin typeface="Arial"/>
                <a:cs typeface="Arial"/>
              </a:rPr>
              <a:t>b</a:t>
            </a:r>
            <a:r>
              <a:rPr kumimoji="1" lang="en-US" altLang="ja-JP" sz="1200" dirty="0" smtClean="0">
                <a:latin typeface="Arial"/>
                <a:cs typeface="Arial"/>
              </a:rPr>
              <a:t>us trip including lunch time)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177772" y="3591367"/>
            <a:ext cx="3025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bg1"/>
                </a:solidFill>
                <a:latin typeface="Arial"/>
                <a:cs typeface="Arial"/>
              </a:rPr>
              <a:t>Visiting JIGOKU DANI (The Hell </a:t>
            </a:r>
            <a:r>
              <a:rPr lang="en-US" altLang="ja-JP" sz="1200" b="1" dirty="0" smtClean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kumimoji="1" lang="en-US" altLang="ja-JP" sz="1200" b="1" dirty="0" smtClean="0">
                <a:solidFill>
                  <a:schemeClr val="bg1"/>
                </a:solidFill>
                <a:latin typeface="Arial"/>
                <a:cs typeface="Arial"/>
              </a:rPr>
              <a:t>alley)</a:t>
            </a:r>
            <a:endParaRPr kumimoji="1" lang="ja-JP" altLang="en-U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177772" y="3918579"/>
            <a:ext cx="3689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000000"/>
                </a:solidFill>
                <a:latin typeface="Arial"/>
                <a:cs typeface="Arial"/>
              </a:rPr>
              <a:t>Departure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Arial"/>
                <a:cs typeface="Arial"/>
              </a:rPr>
              <a:t> (1.5h </a:t>
            </a:r>
            <a:r>
              <a:rPr lang="en-US" altLang="ja-JP" sz="1200" dirty="0" smtClean="0">
                <a:solidFill>
                  <a:srgbClr val="000000"/>
                </a:solidFill>
                <a:latin typeface="Arial"/>
                <a:cs typeface="Arial"/>
              </a:rPr>
              <a:t>bus trip to Sapporo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kumimoji="1" lang="ja-JP" alt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177772" y="4262612"/>
            <a:ext cx="2484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bg1"/>
                </a:solidFill>
                <a:latin typeface="Arial"/>
                <a:cs typeface="Arial"/>
              </a:rPr>
              <a:t>Dinner at Sapporo Beer Garden</a:t>
            </a:r>
            <a:endParaRPr kumimoji="1" lang="ja-JP" altLang="en-U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77772" y="4592812"/>
            <a:ext cx="3410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000000"/>
                </a:solidFill>
                <a:latin typeface="Arial"/>
                <a:cs typeface="Arial"/>
              </a:rPr>
              <a:t>Arriving at Sapporo Station</a:t>
            </a:r>
            <a:endParaRPr kumimoji="1" lang="ja-JP" alt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447800" y="3901907"/>
            <a:ext cx="643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17:</a:t>
            </a:r>
            <a:r>
              <a:rPr kumimoji="1"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30</a:t>
            </a:r>
            <a:endParaRPr kumimoji="1" lang="ja-JP" alt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35" name="Picture 53" descr="SCC_外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179" y="5622385"/>
            <a:ext cx="1981200" cy="736071"/>
          </a:xfrm>
          <a:prstGeom prst="rect">
            <a:avLst/>
          </a:prstGeom>
          <a:noFill/>
        </p:spPr>
      </p:pic>
      <p:graphicFrame>
        <p:nvGraphicFramePr>
          <p:cNvPr id="36" name="Object 51"/>
          <p:cNvGraphicFramePr>
            <a:graphicFrameLocks noChangeAspect="1"/>
          </p:cNvGraphicFramePr>
          <p:nvPr/>
        </p:nvGraphicFramePr>
        <p:xfrm>
          <a:off x="4846429" y="5720413"/>
          <a:ext cx="1517650" cy="495300"/>
        </p:xfrm>
        <a:graphic>
          <a:graphicData uri="http://schemas.openxmlformats.org/presentationml/2006/ole">
            <p:oleObj spid="_x0000_s3074" name="Image" r:id="rId5" imgW="4698413" imgH="1409524" progId="">
              <p:embed/>
            </p:oleObj>
          </a:graphicData>
        </a:graphic>
      </p:graphicFrame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2166729" y="5216514"/>
            <a:ext cx="135246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1800" dirty="0" smtClean="0">
                <a:solidFill>
                  <a:srgbClr val="FF0000"/>
                </a:solidFill>
                <a:latin typeface="Arial"/>
                <a:cs typeface="Arial"/>
              </a:rPr>
              <a:t>Sapporo</a:t>
            </a:r>
          </a:p>
          <a:p>
            <a:pPr algn="l"/>
            <a:r>
              <a:rPr lang="en-US" altLang="ja-JP" sz="1800" dirty="0">
                <a:solidFill>
                  <a:srgbClr val="FF0000"/>
                </a:solidFill>
                <a:latin typeface="Arial"/>
                <a:cs typeface="Arial"/>
              </a:rPr>
              <a:t>Convention</a:t>
            </a:r>
          </a:p>
          <a:p>
            <a:pPr algn="l"/>
            <a:r>
              <a:rPr lang="en-US" altLang="ja-JP" sz="1800" dirty="0">
                <a:solidFill>
                  <a:srgbClr val="FF0000"/>
                </a:solidFill>
                <a:latin typeface="Arial"/>
                <a:cs typeface="Arial"/>
              </a:rPr>
              <a:t>Center </a:t>
            </a:r>
          </a:p>
          <a:p>
            <a:pPr algn="l"/>
            <a:endParaRPr lang="ja-JP" altLang="en-US" sz="12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8" name="Text Box 47"/>
          <p:cNvSpPr txBox="1">
            <a:spLocks noChangeArrowheads="1"/>
          </p:cNvSpPr>
          <p:nvPr/>
        </p:nvSpPr>
        <p:spPr bwMode="auto">
          <a:xfrm>
            <a:off x="4362241" y="5213075"/>
            <a:ext cx="2300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1200" b="0" dirty="0">
                <a:solidFill>
                  <a:srgbClr val="000000"/>
                </a:solidFill>
                <a:latin typeface="Arial"/>
                <a:cs typeface="Arial"/>
              </a:rPr>
              <a:t>Please take a LUNCH BOX </a:t>
            </a:r>
          </a:p>
          <a:p>
            <a:pPr algn="l"/>
            <a:r>
              <a:rPr lang="en-US" altLang="ja-JP" sz="1200" b="0" dirty="0">
                <a:solidFill>
                  <a:srgbClr val="000000"/>
                </a:solidFill>
                <a:latin typeface="Arial"/>
                <a:cs typeface="Arial"/>
              </a:rPr>
              <a:t>before rushing into a</a:t>
            </a:r>
            <a:r>
              <a:rPr lang="en-US" altLang="ja-JP" sz="1200" b="0" dirty="0" smtClean="0">
                <a:solidFill>
                  <a:srgbClr val="000000"/>
                </a:solidFill>
                <a:latin typeface="Arial"/>
                <a:cs typeface="Arial"/>
              </a:rPr>
              <a:t> bus </a:t>
            </a:r>
            <a:r>
              <a:rPr lang="en-US" altLang="ja-JP" sz="1200" b="0" dirty="0">
                <a:solidFill>
                  <a:srgbClr val="000000"/>
                </a:solidFill>
                <a:latin typeface="Arial"/>
                <a:cs typeface="Arial"/>
              </a:rPr>
              <a:t>!</a:t>
            </a:r>
          </a:p>
        </p:txBody>
      </p:sp>
      <p:sp>
        <p:nvSpPr>
          <p:cNvPr id="40" name="下矢印 39"/>
          <p:cNvSpPr/>
          <p:nvPr/>
        </p:nvSpPr>
        <p:spPr>
          <a:xfrm>
            <a:off x="5595729" y="6416844"/>
            <a:ext cx="609600" cy="57238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Rectangle 136"/>
          <p:cNvSpPr>
            <a:spLocks noChangeArrowheads="1"/>
          </p:cNvSpPr>
          <p:nvPr/>
        </p:nvSpPr>
        <p:spPr bwMode="auto">
          <a:xfrm>
            <a:off x="5146107" y="9295323"/>
            <a:ext cx="1587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Beer Brewery</a:t>
            </a:r>
            <a:endParaRPr kumimoji="0" lang="en-US" altLang="ja-JP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8" name="Rectangle 141"/>
          <p:cNvSpPr>
            <a:spLocks noChangeArrowheads="1"/>
          </p:cNvSpPr>
          <p:nvPr/>
        </p:nvSpPr>
        <p:spPr bwMode="auto">
          <a:xfrm>
            <a:off x="5227429" y="644436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下矢印 52"/>
          <p:cNvSpPr/>
          <p:nvPr/>
        </p:nvSpPr>
        <p:spPr>
          <a:xfrm rot="5400000">
            <a:off x="4607616" y="7777289"/>
            <a:ext cx="660400" cy="48867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2769844" y="8535315"/>
            <a:ext cx="18612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1200" b="0" dirty="0">
                <a:latin typeface="Arial"/>
                <a:cs typeface="Arial"/>
              </a:rPr>
              <a:t>Hot spring Heaven</a:t>
            </a:r>
          </a:p>
          <a:p>
            <a:pPr algn="l"/>
            <a:r>
              <a:rPr lang="en-US" altLang="ja-JP" sz="1200" b="0" dirty="0">
                <a:latin typeface="Arial"/>
                <a:ea typeface="ＭＳ 明朝" pitchFamily="-107" charset="-128"/>
                <a:cs typeface="Arial"/>
              </a:rPr>
              <a:t>“The Hell</a:t>
            </a:r>
            <a:r>
              <a:rPr lang="en-US" altLang="ja-JP" sz="1200" b="0" dirty="0" smtClean="0">
                <a:latin typeface="Arial"/>
                <a:ea typeface="ＭＳ 明朝" pitchFamily="-107" charset="-128"/>
                <a:cs typeface="Arial"/>
              </a:rPr>
              <a:t> Valley</a:t>
            </a:r>
            <a:r>
              <a:rPr lang="en-US" altLang="ja-JP" sz="1200" b="0" dirty="0">
                <a:latin typeface="Arial"/>
                <a:ea typeface="ＭＳ 明朝" pitchFamily="-107" charset="-128"/>
                <a:cs typeface="Arial"/>
              </a:rPr>
              <a:t>”</a:t>
            </a:r>
            <a:r>
              <a:rPr lang="en-US" altLang="ja-JP" sz="1200" dirty="0">
                <a:latin typeface="Arial"/>
                <a:cs typeface="Arial"/>
              </a:rPr>
              <a:t> </a:t>
            </a:r>
          </a:p>
          <a:p>
            <a:pPr algn="l"/>
            <a:r>
              <a:rPr lang="en-US" altLang="ja-JP" dirty="0">
                <a:solidFill>
                  <a:srgbClr val="FF0000"/>
                </a:solidFill>
                <a:latin typeface="Arial"/>
                <a:cs typeface="Arial"/>
              </a:rPr>
              <a:t>JIGOKU DANI </a:t>
            </a:r>
          </a:p>
          <a:p>
            <a:pPr algn="l"/>
            <a:r>
              <a:rPr lang="en-US" altLang="ja-JP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lang="en-US" altLang="ja-JP" dirty="0" err="1">
                <a:solidFill>
                  <a:srgbClr val="FF0000"/>
                </a:solidFill>
                <a:latin typeface="Arial"/>
                <a:cs typeface="Arial"/>
              </a:rPr>
              <a:t>Noboribetsu</a:t>
            </a:r>
            <a:endParaRPr lang="en-US" altLang="ja-JP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9" name="図 58"/>
          <p:cNvPicPr>
            <a:picLocks noChangeAspect="1"/>
          </p:cNvPicPr>
          <p:nvPr/>
        </p:nvPicPr>
        <p:blipFill>
          <a:blip r:embed="rId6"/>
          <a:srcRect t="2953" b="5906"/>
          <a:stretch>
            <a:fillRect/>
          </a:stretch>
        </p:blipFill>
        <p:spPr>
          <a:xfrm>
            <a:off x="2568714" y="7020273"/>
            <a:ext cx="2113280" cy="156492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0" name="下矢印 59"/>
          <p:cNvSpPr/>
          <p:nvPr/>
        </p:nvSpPr>
        <p:spPr>
          <a:xfrm rot="5400000">
            <a:off x="1971537" y="7761821"/>
            <a:ext cx="660400" cy="48867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1034773" y="8230183"/>
            <a:ext cx="1230243" cy="131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altLang="ja-JP" sz="1200" dirty="0">
                <a:latin typeface="Arial"/>
                <a:cs typeface="Arial"/>
              </a:rPr>
              <a:t>“Genghis</a:t>
            </a:r>
          </a:p>
          <a:p>
            <a:pPr algn="l">
              <a:lnSpc>
                <a:spcPts val="1920"/>
              </a:lnSpc>
            </a:pPr>
            <a:r>
              <a:rPr lang="en-US" altLang="ja-JP" sz="1200" dirty="0">
                <a:latin typeface="Arial"/>
                <a:cs typeface="Arial"/>
              </a:rPr>
              <a:t>Khan</a:t>
            </a:r>
            <a:r>
              <a:rPr lang="en-US" altLang="ja-JP" sz="1200" dirty="0" smtClean="0">
                <a:latin typeface="Arial"/>
                <a:cs typeface="Arial"/>
              </a:rPr>
              <a:t>” Dinner</a:t>
            </a:r>
            <a:endParaRPr lang="en-US" altLang="ja-JP" sz="1200" dirty="0">
              <a:solidFill>
                <a:srgbClr val="CC0000"/>
              </a:solidFill>
              <a:latin typeface="Arial"/>
              <a:ea typeface="Times New Roman" pitchFamily="-107" charset="0"/>
              <a:cs typeface="Arial"/>
            </a:endParaRPr>
          </a:p>
          <a:p>
            <a:pPr algn="l">
              <a:lnSpc>
                <a:spcPts val="1920"/>
              </a:lnSpc>
            </a:pPr>
            <a:r>
              <a:rPr lang="en-US" altLang="ja-JP" dirty="0">
                <a:solidFill>
                  <a:srgbClr val="FF0000"/>
                </a:solidFill>
                <a:latin typeface="Arial"/>
                <a:ea typeface="Times New Roman" pitchFamily="-107" charset="0"/>
                <a:cs typeface="Arial"/>
              </a:rPr>
              <a:t>Sapporo Beer </a:t>
            </a:r>
          </a:p>
          <a:p>
            <a:pPr algn="l">
              <a:lnSpc>
                <a:spcPts val="1920"/>
              </a:lnSpc>
            </a:pPr>
            <a:r>
              <a:rPr lang="en-US" altLang="ja-JP" dirty="0">
                <a:solidFill>
                  <a:srgbClr val="FF0000"/>
                </a:solidFill>
                <a:latin typeface="Arial"/>
                <a:ea typeface="Times New Roman" pitchFamily="-107" charset="0"/>
                <a:cs typeface="Arial"/>
              </a:rPr>
              <a:t>Garden</a:t>
            </a:r>
          </a:p>
        </p:txBody>
      </p:sp>
      <p:sp>
        <p:nvSpPr>
          <p:cNvPr id="65" name="正方形/長方形 64"/>
          <p:cNvSpPr/>
          <p:nvPr/>
        </p:nvSpPr>
        <p:spPr>
          <a:xfrm>
            <a:off x="133625" y="6989232"/>
            <a:ext cx="1926328" cy="26918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下矢印 65"/>
          <p:cNvSpPr/>
          <p:nvPr/>
        </p:nvSpPr>
        <p:spPr>
          <a:xfrm flipV="1">
            <a:off x="610701" y="6558535"/>
            <a:ext cx="609600" cy="430695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7" name="図 66"/>
          <p:cNvPicPr>
            <a:picLocks noChangeAspect="1"/>
          </p:cNvPicPr>
          <p:nvPr/>
        </p:nvPicPr>
        <p:blipFill>
          <a:blip r:embed="rId7"/>
          <a:srcRect t="5906" b="5906"/>
          <a:stretch>
            <a:fillRect/>
          </a:stretch>
        </p:blipFill>
        <p:spPr>
          <a:xfrm>
            <a:off x="206515" y="5177917"/>
            <a:ext cx="1544127" cy="110640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9" name="テキスト ボックス 68"/>
          <p:cNvSpPr txBox="1"/>
          <p:nvPr/>
        </p:nvSpPr>
        <p:spPr>
          <a:xfrm>
            <a:off x="261730" y="6158425"/>
            <a:ext cx="1455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Sapporo ST.</a:t>
            </a:r>
            <a:endParaRPr kumimoji="1" lang="ja-JP" alt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8"/>
          <a:srcRect l="8859" r="5906" b="12081"/>
          <a:stretch>
            <a:fillRect/>
          </a:stretch>
        </p:blipFill>
        <p:spPr>
          <a:xfrm>
            <a:off x="5161320" y="6984685"/>
            <a:ext cx="1532606" cy="125591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9"/>
          <a:srcRect t="9203" b="12271"/>
          <a:stretch>
            <a:fillRect/>
          </a:stretch>
        </p:blipFill>
        <p:spPr>
          <a:xfrm>
            <a:off x="5170557" y="8161026"/>
            <a:ext cx="1524000" cy="124784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299" y="8287298"/>
            <a:ext cx="952500" cy="137583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299" y="7004433"/>
            <a:ext cx="1889760" cy="131364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9" descr="TOCAT6/APCAT5 July 18-23, 2010, Sapporo, Jap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1465263"/>
          </a:xfrm>
          <a:prstGeom prst="rect">
            <a:avLst/>
          </a:prstGeom>
          <a:noFill/>
        </p:spPr>
      </p:pic>
      <p:pic>
        <p:nvPicPr>
          <p:cNvPr id="55" name="Picture 208" descr="http://www.kamori.co.jp/bearpark/english/en_access_map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898650"/>
            <a:ext cx="3352800" cy="3374919"/>
          </a:xfrm>
          <a:prstGeom prst="rect">
            <a:avLst/>
          </a:prstGeom>
          <a:noFill/>
        </p:spPr>
      </p:pic>
      <p:sp>
        <p:nvSpPr>
          <p:cNvPr id="70" name="正方形/長方形 69"/>
          <p:cNvSpPr/>
          <p:nvPr/>
        </p:nvSpPr>
        <p:spPr>
          <a:xfrm>
            <a:off x="65158" y="5998633"/>
            <a:ext cx="6727687" cy="369411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47764" y="5716588"/>
            <a:ext cx="3657600" cy="46847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i="1" dirty="0"/>
          </a:p>
        </p:txBody>
      </p:sp>
      <p:sp>
        <p:nvSpPr>
          <p:cNvPr id="62" name="テキスト ボックス 61"/>
          <p:cNvSpPr txBox="1"/>
          <p:nvPr/>
        </p:nvSpPr>
        <p:spPr>
          <a:xfrm flipH="1">
            <a:off x="379232" y="5689071"/>
            <a:ext cx="264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solidFill>
                  <a:schemeClr val="bg1"/>
                </a:solidFill>
                <a:latin typeface="Arial"/>
                <a:cs typeface="Arial"/>
              </a:rPr>
              <a:t>Attention please !!</a:t>
            </a:r>
            <a:endParaRPr kumimoji="1" lang="ja-JP" altLang="en-US" sz="24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76200" y="1465197"/>
            <a:ext cx="1558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i="1" dirty="0" smtClean="0">
                <a:solidFill>
                  <a:srgbClr val="008000"/>
                </a:solidFill>
                <a:latin typeface="Arial"/>
                <a:cs typeface="Arial"/>
              </a:rPr>
              <a:t>Route Map</a:t>
            </a:r>
            <a:endParaRPr lang="en-US" altLang="ja-JP" sz="2000" b="1" i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cxnSp>
        <p:nvCxnSpPr>
          <p:cNvPr id="75" name="直線矢印コネクタ 74"/>
          <p:cNvCxnSpPr/>
          <p:nvPr/>
        </p:nvCxnSpPr>
        <p:spPr>
          <a:xfrm rot="10800000">
            <a:off x="3003550" y="4705353"/>
            <a:ext cx="711200" cy="619124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3657600" y="5083498"/>
            <a:ext cx="165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JIGOKU DANI</a:t>
            </a:r>
            <a:endParaRPr kumimoji="1" lang="ja-JP" alt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80" name="直線矢印コネクタ 79"/>
          <p:cNvCxnSpPr/>
          <p:nvPr/>
        </p:nvCxnSpPr>
        <p:spPr>
          <a:xfrm rot="10800000" flipV="1">
            <a:off x="4041185" y="3387463"/>
            <a:ext cx="728870" cy="49530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/>
          <p:cNvSpPr txBox="1"/>
          <p:nvPr/>
        </p:nvSpPr>
        <p:spPr>
          <a:xfrm>
            <a:off x="4746313" y="3136900"/>
            <a:ext cx="176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Beer Breweries</a:t>
            </a:r>
            <a:endParaRPr kumimoji="1" lang="ja-JP" alt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84" name="直線矢印コネクタ 83"/>
          <p:cNvCxnSpPr/>
          <p:nvPr/>
        </p:nvCxnSpPr>
        <p:spPr>
          <a:xfrm rot="10800000" flipV="1">
            <a:off x="3745938" y="2730289"/>
            <a:ext cx="728871" cy="519904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/>
          <p:cNvSpPr txBox="1"/>
          <p:nvPr/>
        </p:nvSpPr>
        <p:spPr>
          <a:xfrm>
            <a:off x="4416280" y="2393950"/>
            <a:ext cx="2289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Sapporo Convention</a:t>
            </a:r>
          </a:p>
          <a:p>
            <a:r>
              <a:rPr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Center</a:t>
            </a:r>
            <a:r>
              <a:rPr kumimoji="1"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kumimoji="1" lang="ja-JP" alt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8414" y="7628996"/>
            <a:ext cx="5924550" cy="89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60"/>
              </a:lnSpc>
            </a:pPr>
            <a:r>
              <a:rPr lang="en-US" altLang="ja-JP" sz="1600" dirty="0" smtClean="0">
                <a:latin typeface="Arial"/>
                <a:cs typeface="Arial"/>
              </a:rPr>
              <a:t>This excursion includes both an optional lunchbox and dinner.  </a:t>
            </a:r>
          </a:p>
          <a:p>
            <a:pPr>
              <a:lnSpc>
                <a:spcPts val="2060"/>
              </a:lnSpc>
            </a:pPr>
            <a:r>
              <a:rPr lang="en-US" altLang="ja-JP" sz="1600" dirty="0" smtClean="0">
                <a:latin typeface="Arial"/>
                <a:cs typeface="Arial"/>
              </a:rPr>
              <a:t>You will be able to choose your lunch among a few kinds of lunch boxes including vegetarian one.</a:t>
            </a:r>
            <a:endParaRPr kumimoji="1" lang="ja-JP" altLang="en-US" sz="1600" dirty="0">
              <a:latin typeface="Arial"/>
              <a:cs typeface="Arial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8414" y="6249204"/>
            <a:ext cx="6553386" cy="117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6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Registration is necessary </a:t>
            </a:r>
            <a:r>
              <a:rPr lang="en-US" altLang="ja-JP" sz="1600" dirty="0" smtClean="0">
                <a:latin typeface="Arial"/>
                <a:cs typeface="Arial"/>
              </a:rPr>
              <a:t>at the Tour Desk by Tuesday afternoon (13:30pm).</a:t>
            </a:r>
          </a:p>
          <a:p>
            <a:pPr>
              <a:lnSpc>
                <a:spcPts val="2060"/>
              </a:lnSpc>
            </a:pPr>
            <a:r>
              <a:rPr lang="en-US" altLang="ja-JP" sz="1600" dirty="0" smtClean="0">
                <a:latin typeface="Arial"/>
                <a:cs typeface="Arial"/>
              </a:rPr>
              <a:t>(Please bring the excursion ticket attached with your name card.)</a:t>
            </a:r>
          </a:p>
          <a:p>
            <a:pPr>
              <a:lnSpc>
                <a:spcPts val="2060"/>
              </a:lnSpc>
            </a:pPr>
            <a:r>
              <a:rPr lang="en-US" altLang="ja-JP" sz="1600" dirty="0" smtClean="0">
                <a:latin typeface="Arial"/>
                <a:cs typeface="Arial"/>
              </a:rPr>
              <a:t>We accept </a:t>
            </a:r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only the first 400 persons</a:t>
            </a:r>
            <a:r>
              <a:rPr lang="en-US" altLang="ja-JP" sz="1600" dirty="0" smtClean="0">
                <a:latin typeface="Arial"/>
                <a:cs typeface="Arial"/>
              </a:rPr>
              <a:t>. 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2578322" y="4430184"/>
            <a:ext cx="641129" cy="1968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38620" y="4409340"/>
            <a:ext cx="8713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err="1" smtClean="0">
                <a:solidFill>
                  <a:schemeClr val="bg1"/>
                </a:solidFill>
                <a:latin typeface="Arial"/>
                <a:cs typeface="Arial"/>
              </a:rPr>
              <a:t>Noboribetsu</a:t>
            </a:r>
            <a:endParaRPr kumimoji="1" lang="ja-JP" altLang="en-US" sz="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24" name="図形グループ 23"/>
          <p:cNvGrpSpPr/>
          <p:nvPr/>
        </p:nvGrpSpPr>
        <p:grpSpPr>
          <a:xfrm>
            <a:off x="3091119" y="3257074"/>
            <a:ext cx="582211" cy="215444"/>
            <a:chOff x="4731029" y="4359524"/>
            <a:chExt cx="582211" cy="198871"/>
          </a:xfrm>
        </p:grpSpPr>
        <p:sp>
          <p:nvSpPr>
            <p:cNvPr id="22" name="角丸四角形 21"/>
            <p:cNvSpPr/>
            <p:nvPr/>
          </p:nvSpPr>
          <p:spPr>
            <a:xfrm>
              <a:off x="4756429" y="4388585"/>
              <a:ext cx="495021" cy="16436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731029" y="4359524"/>
              <a:ext cx="582211" cy="198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dirty="0" smtClean="0">
                  <a:solidFill>
                    <a:srgbClr val="FFFFFF"/>
                  </a:solidFill>
                  <a:latin typeface="Arial"/>
                  <a:cs typeface="Arial"/>
                </a:rPr>
                <a:t>Sapporo</a:t>
              </a:r>
              <a:endParaRPr kumimoji="1" lang="ja-JP" altLang="en-US" sz="8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5" name="円/楕円 24"/>
          <p:cNvSpPr/>
          <p:nvPr/>
        </p:nvSpPr>
        <p:spPr>
          <a:xfrm>
            <a:off x="3901484" y="3845153"/>
            <a:ext cx="76200" cy="825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3958634" y="3920824"/>
            <a:ext cx="76200" cy="825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3666979" y="3222375"/>
            <a:ext cx="76200" cy="825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28414" y="8770314"/>
            <a:ext cx="6468994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1600" dirty="0" smtClean="0">
                <a:latin typeface="Arial"/>
                <a:cs typeface="Arial"/>
              </a:rPr>
              <a:t>The experience of bathing in </a:t>
            </a:r>
            <a:r>
              <a:rPr lang="en-US" sz="1600" dirty="0" err="1" smtClean="0">
                <a:latin typeface="Arial"/>
                <a:cs typeface="Arial"/>
              </a:rPr>
              <a:t>Noboribetsu</a:t>
            </a:r>
            <a:r>
              <a:rPr lang="en-US" sz="1600" dirty="0" smtClean="0">
                <a:latin typeface="Arial"/>
                <a:cs typeface="Arial"/>
              </a:rPr>
              <a:t> hot spring is also available.</a:t>
            </a:r>
          </a:p>
          <a:p>
            <a:pPr>
              <a:lnSpc>
                <a:spcPts val="2080"/>
              </a:lnSpc>
            </a:pPr>
            <a:r>
              <a:rPr lang="en-US" sz="1600" dirty="0" smtClean="0">
                <a:latin typeface="Arial"/>
                <a:cs typeface="Arial"/>
              </a:rPr>
              <a:t> (The fee is not included. You have to pay 1,500 yen by yourself.)</a:t>
            </a:r>
            <a:endParaRPr kumimoji="1" lang="ja-JP" altLang="en-US"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243</Words>
  <Application>Microsoft Macintosh PowerPoint</Application>
  <PresentationFormat>A4 210x297 mm</PresentationFormat>
  <Paragraphs>47</Paragraphs>
  <Slides>2</Slides>
  <Notes>0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4" baseType="lpstr">
      <vt:lpstr>Office テーマ</vt:lpstr>
      <vt:lpstr>Image</vt:lpstr>
      <vt:lpstr>スライド 1</vt:lpstr>
      <vt:lpstr>スライド 2</vt:lpstr>
    </vt:vector>
  </TitlesOfParts>
  <Company>北海道大学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阿部 竜</dc:creator>
  <cp:lastModifiedBy>阿部 竜</cp:lastModifiedBy>
  <cp:revision>14</cp:revision>
  <cp:lastPrinted>2010-07-15T05:44:24Z</cp:lastPrinted>
  <dcterms:created xsi:type="dcterms:W3CDTF">2010-07-15T05:51:35Z</dcterms:created>
  <dcterms:modified xsi:type="dcterms:W3CDTF">2010-07-15T05:51:48Z</dcterms:modified>
</cp:coreProperties>
</file>