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embeddings/oleObject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B9E7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80" d="100"/>
          <a:sy n="80" d="100"/>
        </p:scale>
        <p:origin x="-1592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pPr/>
              <a:t>10.7.14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pPr/>
              <a:t>10.7.14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pPr/>
              <a:t>10.7.14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pPr/>
              <a:t>10.7.14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pPr/>
              <a:t>10.7.14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pPr/>
              <a:t>10.7.14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pPr/>
              <a:t>10.7.14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pPr/>
              <a:t>10.7.14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pPr/>
              <a:t>10.7.14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pPr/>
              <a:t>10.7.14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pPr/>
              <a:t>10.7.14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270CF-5EC2-3A47-863E-0AFA1E1ABB89}" type="datetimeFigureOut">
              <a:rPr lang="ja-JP" altLang="en-US" smtClean="0"/>
              <a:pPr/>
              <a:t>10.7.14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DA9C5-A326-8C4E-9489-AFF219411ED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4" Type="http://schemas.openxmlformats.org/officeDocument/2006/relationships/image" Target="../media/image3.jpeg"/><Relationship Id="rId10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11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9" Type="http://schemas.openxmlformats.org/officeDocument/2006/relationships/image" Target="../media/image7.png"/><Relationship Id="rId3" Type="http://schemas.openxmlformats.org/officeDocument/2006/relationships/image" Target="../media/image2.jpeg"/><Relationship Id="rId6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正方形/長方形 67"/>
          <p:cNvSpPr/>
          <p:nvPr/>
        </p:nvSpPr>
        <p:spPr>
          <a:xfrm>
            <a:off x="188840" y="4768572"/>
            <a:ext cx="1589020" cy="125233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2546075" y="6459328"/>
            <a:ext cx="2156239" cy="2454968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5172213" y="6459329"/>
            <a:ext cx="1509093" cy="247705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2050974" y="4768572"/>
            <a:ext cx="4611555" cy="115466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109" descr="TOCAT6/APCAT5 July 18-23, 2010, Sapporo, Jap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58000" cy="135255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29972" y="1328529"/>
            <a:ext cx="56308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800" b="1" i="1" dirty="0" smtClean="0">
                <a:solidFill>
                  <a:srgbClr val="008000"/>
                </a:solidFill>
                <a:latin typeface="Arial"/>
                <a:cs typeface="Arial"/>
              </a:rPr>
              <a:t>Scientific </a:t>
            </a:r>
            <a:r>
              <a:rPr lang="en-US" altLang="ja-JP" sz="2800" b="1" i="1" dirty="0">
                <a:solidFill>
                  <a:srgbClr val="008000"/>
                </a:solidFill>
                <a:latin typeface="Arial"/>
                <a:cs typeface="Arial"/>
              </a:rPr>
              <a:t>Excursion</a:t>
            </a:r>
          </a:p>
          <a:p>
            <a:pPr algn="ctr"/>
            <a:r>
              <a:rPr lang="en-US" altLang="ja-JP" sz="1600" b="1" dirty="0">
                <a:latin typeface="Arial"/>
                <a:cs typeface="Arial"/>
              </a:rPr>
              <a:t>Wed. July 21, 2010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057400" y="2710071"/>
            <a:ext cx="3662154" cy="3048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057400" y="3014871"/>
            <a:ext cx="3662154" cy="304800"/>
          </a:xfrm>
          <a:prstGeom prst="rect">
            <a:avLst/>
          </a:prstGeom>
          <a:solidFill>
            <a:srgbClr val="B9E7BA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057400" y="3318570"/>
            <a:ext cx="3662154" cy="3048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057400" y="3624471"/>
            <a:ext cx="3662154" cy="304800"/>
          </a:xfrm>
          <a:prstGeom prst="rect">
            <a:avLst/>
          </a:prstGeom>
          <a:solidFill>
            <a:srgbClr val="B9E7BA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35313" y="2079486"/>
            <a:ext cx="1629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00FF"/>
                </a:solidFill>
                <a:latin typeface="Arial"/>
                <a:cs typeface="Arial"/>
              </a:rPr>
              <a:t>Time Schedule</a:t>
            </a:r>
            <a:endParaRPr kumimoji="1" lang="ja-JP" altLang="en-US" sz="16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057400" y="3928170"/>
            <a:ext cx="3662154" cy="3048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057400" y="4234071"/>
            <a:ext cx="3662154" cy="304800"/>
          </a:xfrm>
          <a:prstGeom prst="rect">
            <a:avLst/>
          </a:prstGeom>
          <a:solidFill>
            <a:srgbClr val="B9E7BA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47800" y="2362200"/>
            <a:ext cx="643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00FF"/>
                </a:solidFill>
                <a:latin typeface="Arial"/>
                <a:cs typeface="Arial"/>
              </a:rPr>
              <a:t>12:15</a:t>
            </a:r>
            <a:endParaRPr kumimoji="1" lang="ja-JP" alt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47800" y="2982218"/>
            <a:ext cx="643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00FF"/>
                </a:solidFill>
                <a:latin typeface="Arial"/>
                <a:cs typeface="Arial"/>
              </a:rPr>
              <a:t>15:00</a:t>
            </a:r>
            <a:endParaRPr kumimoji="1" lang="ja-JP" alt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89003" y="3287018"/>
            <a:ext cx="130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00FF"/>
                </a:solidFill>
                <a:latin typeface="Arial"/>
                <a:cs typeface="Arial"/>
              </a:rPr>
              <a:t>16:00 – 17:30</a:t>
            </a:r>
            <a:endParaRPr kumimoji="1" lang="ja-JP" alt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89003" y="3919329"/>
            <a:ext cx="130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00FF"/>
                </a:solidFill>
                <a:latin typeface="Arial"/>
                <a:cs typeface="Arial"/>
              </a:rPr>
              <a:t>19:00 – 21:00</a:t>
            </a:r>
            <a:endParaRPr kumimoji="1" lang="ja-JP" alt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47800" y="4224129"/>
            <a:ext cx="643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00FF"/>
                </a:solidFill>
                <a:latin typeface="Arial"/>
                <a:cs typeface="Arial"/>
              </a:rPr>
              <a:t>21:30</a:t>
            </a:r>
            <a:endParaRPr kumimoji="1" lang="ja-JP" alt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177772" y="3004929"/>
            <a:ext cx="3689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000000"/>
                </a:solidFill>
                <a:latin typeface="Arial"/>
                <a:cs typeface="Arial"/>
              </a:rPr>
              <a:t>Departure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Arial"/>
                <a:cs typeface="Arial"/>
              </a:rPr>
              <a:t>1h </a:t>
            </a:r>
            <a:r>
              <a:rPr lang="en-US" altLang="ja-JP" sz="1200" dirty="0" smtClean="0">
                <a:solidFill>
                  <a:srgbClr val="000000"/>
                </a:solidFill>
                <a:latin typeface="Arial"/>
                <a:cs typeface="Arial"/>
              </a:rPr>
              <a:t>Bus trip to </a:t>
            </a:r>
            <a:r>
              <a:rPr lang="en-US" altLang="ja-JP" sz="1200" dirty="0" err="1" smtClean="0">
                <a:solidFill>
                  <a:srgbClr val="000000"/>
                </a:solidFill>
                <a:latin typeface="Arial"/>
                <a:cs typeface="Arial"/>
              </a:rPr>
              <a:t>Noboribetsu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kumimoji="1" lang="ja-JP" alt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89003" y="2689086"/>
            <a:ext cx="130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00FF"/>
                </a:solidFill>
                <a:latin typeface="Arial"/>
                <a:cs typeface="Arial"/>
              </a:rPr>
              <a:t>13:15 – 15:00</a:t>
            </a:r>
            <a:endParaRPr kumimoji="1" lang="ja-JP" alt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177772" y="2699028"/>
            <a:ext cx="30933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bg1"/>
                </a:solidFill>
                <a:latin typeface="Arial"/>
                <a:cs typeface="Arial"/>
              </a:rPr>
              <a:t>Visiting Beer Factory (Sappor</a:t>
            </a:r>
            <a:r>
              <a:rPr lang="en-US" altLang="ja-JP" sz="1200" b="1" dirty="0" smtClean="0">
                <a:solidFill>
                  <a:schemeClr val="bg1"/>
                </a:solidFill>
                <a:latin typeface="Arial"/>
                <a:cs typeface="Arial"/>
              </a:rPr>
              <a:t>o or Kirin)</a:t>
            </a:r>
            <a:endParaRPr kumimoji="1" lang="ja-JP" altLang="en-US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057400" y="2406372"/>
            <a:ext cx="3662154" cy="304800"/>
          </a:xfrm>
          <a:prstGeom prst="rect">
            <a:avLst/>
          </a:prstGeom>
          <a:solidFill>
            <a:srgbClr val="B9E7BA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177772" y="2395329"/>
            <a:ext cx="3689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000000"/>
                </a:solidFill>
                <a:latin typeface="Arial"/>
                <a:cs typeface="Arial"/>
              </a:rPr>
              <a:t>Departure</a:t>
            </a:r>
            <a:r>
              <a:rPr kumimoji="1" lang="en-US" altLang="ja-JP" sz="1200" dirty="0" smtClean="0">
                <a:latin typeface="Arial"/>
                <a:cs typeface="Arial"/>
              </a:rPr>
              <a:t> (</a:t>
            </a:r>
            <a:r>
              <a:rPr kumimoji="1" lang="en-US" altLang="ja-JP" sz="1200" dirty="0" smtClean="0">
                <a:latin typeface="Arial"/>
                <a:cs typeface="Arial"/>
              </a:rPr>
              <a:t>1h </a:t>
            </a:r>
            <a:r>
              <a:rPr kumimoji="1" lang="en-US" altLang="ja-JP" sz="1200" dirty="0" smtClean="0">
                <a:latin typeface="Arial"/>
                <a:cs typeface="Arial"/>
              </a:rPr>
              <a:t>Bus including Lunch time)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177772" y="3317795"/>
            <a:ext cx="3016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bg1"/>
                </a:solidFill>
                <a:latin typeface="Arial"/>
                <a:cs typeface="Arial"/>
              </a:rPr>
              <a:t>Visiting JIGOKU DANI (The Hell</a:t>
            </a:r>
            <a:r>
              <a:rPr kumimoji="1" lang="en-US" altLang="ja-JP" sz="12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ja-JP" sz="1200" b="1" dirty="0" smtClean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kumimoji="1" lang="en-US" altLang="ja-JP" sz="1200" b="1" dirty="0" smtClean="0">
                <a:solidFill>
                  <a:schemeClr val="bg1"/>
                </a:solidFill>
                <a:latin typeface="Arial"/>
                <a:cs typeface="Arial"/>
              </a:rPr>
              <a:t>alley</a:t>
            </a:r>
            <a:r>
              <a:rPr kumimoji="1" lang="en-US" altLang="ja-JP" sz="1200" b="1" dirty="0" smtClean="0">
                <a:solidFill>
                  <a:schemeClr val="bg1"/>
                </a:solidFill>
                <a:latin typeface="Arial"/>
                <a:cs typeface="Arial"/>
              </a:rPr>
              <a:t>)</a:t>
            </a:r>
            <a:endParaRPr kumimoji="1" lang="ja-JP" altLang="en-US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177772" y="3611552"/>
            <a:ext cx="3689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000000"/>
                </a:solidFill>
                <a:latin typeface="Arial"/>
                <a:cs typeface="Arial"/>
              </a:rPr>
              <a:t>Departure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Arial"/>
                <a:cs typeface="Arial"/>
              </a:rPr>
              <a:t>1.5h </a:t>
            </a:r>
            <a:r>
              <a:rPr lang="en-US" altLang="ja-JP" sz="1200" dirty="0" smtClean="0">
                <a:solidFill>
                  <a:srgbClr val="000000"/>
                </a:solidFill>
                <a:latin typeface="Arial"/>
                <a:cs typeface="Arial"/>
              </a:rPr>
              <a:t>Bus trip to Sapporo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kumimoji="1" lang="ja-JP" alt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177772" y="3916352"/>
            <a:ext cx="2484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bg1"/>
                </a:solidFill>
                <a:latin typeface="Arial"/>
                <a:cs typeface="Arial"/>
              </a:rPr>
              <a:t>Dinner at Sapporo Beer Garden</a:t>
            </a:r>
            <a:endParaRPr kumimoji="1" lang="ja-JP" altLang="en-US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177772" y="4221152"/>
            <a:ext cx="3410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000000"/>
                </a:solidFill>
                <a:latin typeface="Arial"/>
                <a:cs typeface="Arial"/>
              </a:rPr>
              <a:t>Arriving at Sapporo Station</a:t>
            </a:r>
            <a:endParaRPr kumimoji="1" lang="ja-JP" alt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447800" y="3601760"/>
            <a:ext cx="643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rgbClr val="0000FF"/>
                </a:solidFill>
                <a:latin typeface="Arial"/>
                <a:cs typeface="Arial"/>
              </a:rPr>
              <a:t>17:</a:t>
            </a:r>
            <a:r>
              <a:rPr kumimoji="1" lang="en-US" altLang="ja-JP" sz="1400" b="1" dirty="0" smtClean="0">
                <a:solidFill>
                  <a:srgbClr val="0000FF"/>
                </a:solidFill>
                <a:latin typeface="Arial"/>
                <a:cs typeface="Arial"/>
              </a:rPr>
              <a:t>30</a:t>
            </a:r>
            <a:endParaRPr kumimoji="1" lang="ja-JP" alt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35" name="Picture 53" descr="SCC_外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6179" y="5189894"/>
            <a:ext cx="1981200" cy="679450"/>
          </a:xfrm>
          <a:prstGeom prst="rect">
            <a:avLst/>
          </a:prstGeom>
          <a:noFill/>
        </p:spPr>
      </p:pic>
      <p:graphicFrame>
        <p:nvGraphicFramePr>
          <p:cNvPr id="36" name="Object 51"/>
          <p:cNvGraphicFramePr>
            <a:graphicFrameLocks noChangeAspect="1"/>
          </p:cNvGraphicFramePr>
          <p:nvPr/>
        </p:nvGraphicFramePr>
        <p:xfrm>
          <a:off x="4846429" y="5280381"/>
          <a:ext cx="1517650" cy="457200"/>
        </p:xfrm>
        <a:graphic>
          <a:graphicData uri="http://schemas.openxmlformats.org/presentationml/2006/ole">
            <p:oleObj spid="_x0000_s3074" name="Image" r:id="rId5" imgW="4698413" imgH="1409524" progId="">
              <p:embed/>
            </p:oleObj>
          </a:graphicData>
        </a:graphic>
      </p:graphicFrame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2166729" y="4815244"/>
            <a:ext cx="135246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1800" dirty="0" smtClean="0">
                <a:solidFill>
                  <a:srgbClr val="FF0000"/>
                </a:solidFill>
                <a:latin typeface="Arial"/>
                <a:cs typeface="Arial"/>
              </a:rPr>
              <a:t>Sapporo</a:t>
            </a:r>
          </a:p>
          <a:p>
            <a:pPr algn="l"/>
            <a:r>
              <a:rPr lang="en-US" altLang="ja-JP" sz="1800" dirty="0">
                <a:solidFill>
                  <a:srgbClr val="FF0000"/>
                </a:solidFill>
                <a:latin typeface="Arial"/>
                <a:cs typeface="Arial"/>
              </a:rPr>
              <a:t>Convention</a:t>
            </a:r>
          </a:p>
          <a:p>
            <a:pPr algn="l"/>
            <a:r>
              <a:rPr lang="en-US" altLang="ja-JP" sz="1800" dirty="0">
                <a:solidFill>
                  <a:srgbClr val="FF0000"/>
                </a:solidFill>
                <a:latin typeface="Arial"/>
                <a:cs typeface="Arial"/>
              </a:rPr>
              <a:t>Center </a:t>
            </a:r>
          </a:p>
          <a:p>
            <a:pPr algn="l"/>
            <a:endParaRPr lang="ja-JP" altLang="en-US" sz="12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8" name="Text Box 47"/>
          <p:cNvSpPr txBox="1">
            <a:spLocks noChangeArrowheads="1"/>
          </p:cNvSpPr>
          <p:nvPr/>
        </p:nvSpPr>
        <p:spPr bwMode="auto">
          <a:xfrm>
            <a:off x="4362241" y="4812069"/>
            <a:ext cx="2300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1200" b="0" dirty="0">
                <a:solidFill>
                  <a:srgbClr val="000000"/>
                </a:solidFill>
                <a:latin typeface="Arial"/>
                <a:cs typeface="Arial"/>
              </a:rPr>
              <a:t>Please take a LUNCH BOX </a:t>
            </a:r>
          </a:p>
          <a:p>
            <a:pPr algn="l"/>
            <a:r>
              <a:rPr lang="en-US" altLang="ja-JP" sz="1200" b="0" dirty="0">
                <a:solidFill>
                  <a:srgbClr val="000000"/>
                </a:solidFill>
                <a:latin typeface="Arial"/>
                <a:cs typeface="Arial"/>
              </a:rPr>
              <a:t>before rushing into a Bus !</a:t>
            </a:r>
          </a:p>
        </p:txBody>
      </p:sp>
      <p:sp>
        <p:nvSpPr>
          <p:cNvPr id="40" name="下矢印 39"/>
          <p:cNvSpPr/>
          <p:nvPr/>
        </p:nvSpPr>
        <p:spPr>
          <a:xfrm>
            <a:off x="5595729" y="5923241"/>
            <a:ext cx="609600" cy="52835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Rectangle 136"/>
          <p:cNvSpPr>
            <a:spLocks noChangeArrowheads="1"/>
          </p:cNvSpPr>
          <p:nvPr/>
        </p:nvSpPr>
        <p:spPr bwMode="auto">
          <a:xfrm>
            <a:off x="5177857" y="8580298"/>
            <a:ext cx="1587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Beer </a:t>
            </a:r>
            <a:r>
              <a:rPr kumimoji="0" lang="en-US" altLang="ja-JP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Factory</a:t>
            </a:r>
          </a:p>
        </p:txBody>
      </p:sp>
      <p:sp>
        <p:nvSpPr>
          <p:cNvPr id="48" name="Rectangle 141"/>
          <p:cNvSpPr>
            <a:spLocks noChangeArrowheads="1"/>
          </p:cNvSpPr>
          <p:nvPr/>
        </p:nvSpPr>
        <p:spPr bwMode="auto">
          <a:xfrm>
            <a:off x="5227429" y="5948640"/>
            <a:ext cx="13843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下矢印 52"/>
          <p:cNvSpPr/>
          <p:nvPr/>
        </p:nvSpPr>
        <p:spPr>
          <a:xfrm rot="5400000">
            <a:off x="4633016" y="7160241"/>
            <a:ext cx="609600" cy="48867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2769844" y="7878752"/>
            <a:ext cx="18612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1200" b="0" dirty="0">
                <a:latin typeface="Arial"/>
                <a:cs typeface="Arial"/>
              </a:rPr>
              <a:t>Hot spring Heaven</a:t>
            </a:r>
          </a:p>
          <a:p>
            <a:pPr algn="l"/>
            <a:r>
              <a:rPr lang="en-US" altLang="ja-JP" sz="1200" b="0" dirty="0">
                <a:latin typeface="Arial"/>
                <a:ea typeface="ＭＳ 明朝" pitchFamily="-107" charset="-128"/>
                <a:cs typeface="Arial"/>
              </a:rPr>
              <a:t>“The Hell</a:t>
            </a:r>
            <a:r>
              <a:rPr lang="en-US" altLang="ja-JP" sz="1200" b="0" dirty="0" smtClean="0">
                <a:latin typeface="Arial"/>
                <a:ea typeface="ＭＳ 明朝" pitchFamily="-107" charset="-128"/>
                <a:cs typeface="Arial"/>
              </a:rPr>
              <a:t> Valley</a:t>
            </a:r>
            <a:r>
              <a:rPr lang="en-US" altLang="ja-JP" sz="1200" b="0" dirty="0">
                <a:latin typeface="Arial"/>
                <a:ea typeface="ＭＳ 明朝" pitchFamily="-107" charset="-128"/>
                <a:cs typeface="Arial"/>
              </a:rPr>
              <a:t>”</a:t>
            </a:r>
            <a:r>
              <a:rPr lang="en-US" altLang="ja-JP" sz="1200" dirty="0">
                <a:latin typeface="Arial"/>
                <a:cs typeface="Arial"/>
              </a:rPr>
              <a:t> </a:t>
            </a:r>
          </a:p>
          <a:p>
            <a:pPr algn="l"/>
            <a:r>
              <a:rPr lang="en-US" altLang="ja-JP" dirty="0">
                <a:solidFill>
                  <a:srgbClr val="FF0000"/>
                </a:solidFill>
                <a:latin typeface="Arial"/>
                <a:cs typeface="Arial"/>
              </a:rPr>
              <a:t>JIGOKU DANI </a:t>
            </a:r>
          </a:p>
          <a:p>
            <a:pPr algn="l"/>
            <a:r>
              <a:rPr lang="en-US" altLang="ja-JP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lang="en-US" altLang="ja-JP" dirty="0" err="1">
                <a:solidFill>
                  <a:srgbClr val="FF0000"/>
                </a:solidFill>
                <a:latin typeface="Arial"/>
                <a:cs typeface="Arial"/>
              </a:rPr>
              <a:t>Noboribetsu</a:t>
            </a:r>
            <a:endParaRPr lang="en-US" altLang="ja-JP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59" name="図 58"/>
          <p:cNvPicPr>
            <a:picLocks noChangeAspect="1"/>
          </p:cNvPicPr>
          <p:nvPr/>
        </p:nvPicPr>
        <p:blipFill>
          <a:blip r:embed="rId6"/>
          <a:srcRect t="2953" b="5906"/>
          <a:stretch>
            <a:fillRect/>
          </a:stretch>
        </p:blipFill>
        <p:spPr>
          <a:xfrm>
            <a:off x="2568714" y="6480252"/>
            <a:ext cx="2113280" cy="144454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0" name="下矢印 59"/>
          <p:cNvSpPr/>
          <p:nvPr/>
        </p:nvSpPr>
        <p:spPr>
          <a:xfrm rot="5400000">
            <a:off x="1996937" y="7145963"/>
            <a:ext cx="609600" cy="48867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1034772" y="7597091"/>
            <a:ext cx="1230243" cy="131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altLang="ja-JP" sz="1200" dirty="0">
                <a:latin typeface="Arial"/>
                <a:cs typeface="Arial"/>
              </a:rPr>
              <a:t>“Genghis</a:t>
            </a:r>
          </a:p>
          <a:p>
            <a:pPr algn="l">
              <a:lnSpc>
                <a:spcPts val="1920"/>
              </a:lnSpc>
            </a:pPr>
            <a:r>
              <a:rPr lang="en-US" altLang="ja-JP" sz="1200" dirty="0">
                <a:latin typeface="Arial"/>
                <a:cs typeface="Arial"/>
              </a:rPr>
              <a:t>Khan</a:t>
            </a:r>
            <a:r>
              <a:rPr lang="en-US" altLang="ja-JP" sz="1200" dirty="0" smtClean="0">
                <a:latin typeface="Arial"/>
                <a:cs typeface="Arial"/>
              </a:rPr>
              <a:t>” Dinner</a:t>
            </a:r>
            <a:endParaRPr lang="en-US" altLang="ja-JP" sz="1200" dirty="0">
              <a:solidFill>
                <a:srgbClr val="CC0000"/>
              </a:solidFill>
              <a:latin typeface="Arial"/>
              <a:ea typeface="Times New Roman" pitchFamily="-107" charset="0"/>
              <a:cs typeface="Arial"/>
            </a:endParaRPr>
          </a:p>
          <a:p>
            <a:pPr algn="l">
              <a:lnSpc>
                <a:spcPts val="1920"/>
              </a:lnSpc>
            </a:pPr>
            <a:r>
              <a:rPr lang="en-US" altLang="ja-JP" dirty="0">
                <a:solidFill>
                  <a:srgbClr val="FF0000"/>
                </a:solidFill>
                <a:latin typeface="Arial"/>
                <a:ea typeface="Times New Roman" pitchFamily="-107" charset="0"/>
                <a:cs typeface="Arial"/>
              </a:rPr>
              <a:t>Sapporo Beer </a:t>
            </a:r>
          </a:p>
          <a:p>
            <a:pPr algn="l">
              <a:lnSpc>
                <a:spcPts val="1920"/>
              </a:lnSpc>
            </a:pPr>
            <a:r>
              <a:rPr lang="en-US" altLang="ja-JP" dirty="0">
                <a:solidFill>
                  <a:srgbClr val="FF0000"/>
                </a:solidFill>
                <a:latin typeface="Arial"/>
                <a:ea typeface="Times New Roman" pitchFamily="-107" charset="0"/>
                <a:cs typeface="Arial"/>
              </a:rPr>
              <a:t>Garden</a:t>
            </a:r>
          </a:p>
        </p:txBody>
      </p:sp>
      <p:sp>
        <p:nvSpPr>
          <p:cNvPr id="65" name="正方形/長方形 64"/>
          <p:cNvSpPr/>
          <p:nvPr/>
        </p:nvSpPr>
        <p:spPr>
          <a:xfrm>
            <a:off x="133625" y="6451599"/>
            <a:ext cx="1926328" cy="24847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下矢印 65"/>
          <p:cNvSpPr/>
          <p:nvPr/>
        </p:nvSpPr>
        <p:spPr>
          <a:xfrm flipV="1">
            <a:off x="610701" y="6054032"/>
            <a:ext cx="609600" cy="397565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7" name="図 66"/>
          <p:cNvPicPr>
            <a:picLocks noChangeAspect="1"/>
          </p:cNvPicPr>
          <p:nvPr/>
        </p:nvPicPr>
        <p:blipFill>
          <a:blip r:embed="rId7"/>
          <a:srcRect t="5906" b="5906"/>
          <a:stretch>
            <a:fillRect/>
          </a:stretch>
        </p:blipFill>
        <p:spPr>
          <a:xfrm>
            <a:off x="206514" y="4779615"/>
            <a:ext cx="1544127" cy="102130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9" name="テキスト ボックス 68"/>
          <p:cNvSpPr txBox="1"/>
          <p:nvPr/>
        </p:nvSpPr>
        <p:spPr>
          <a:xfrm>
            <a:off x="261729" y="5684700"/>
            <a:ext cx="1455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Sapporo ST.</a:t>
            </a:r>
            <a:endParaRPr kumimoji="1" lang="ja-JP" alt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9514" y="6447123"/>
            <a:ext cx="1524000" cy="11176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9"/>
          <a:srcRect t="9203" b="12271"/>
          <a:stretch>
            <a:fillRect/>
          </a:stretch>
        </p:blipFill>
        <p:spPr>
          <a:xfrm>
            <a:off x="5170557" y="7520554"/>
            <a:ext cx="1524000" cy="115185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299" y="7649813"/>
            <a:ext cx="952500" cy="127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299" y="6465631"/>
            <a:ext cx="1889760" cy="121259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9" descr="TOCAT6/APCAT5 July 18-23, 2010, Sapporo, Jap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1352550"/>
          </a:xfrm>
          <a:prstGeom prst="rect">
            <a:avLst/>
          </a:prstGeom>
          <a:noFill/>
        </p:spPr>
      </p:pic>
      <p:pic>
        <p:nvPicPr>
          <p:cNvPr id="55" name="Picture 208" descr="http://www.kamori.co.jp/bearpark/english/en_access_map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792397"/>
            <a:ext cx="3657600" cy="3398520"/>
          </a:xfrm>
          <a:prstGeom prst="rect">
            <a:avLst/>
          </a:prstGeom>
          <a:noFill/>
        </p:spPr>
      </p:pic>
      <p:sp>
        <p:nvSpPr>
          <p:cNvPr id="70" name="正方形/長方形 69"/>
          <p:cNvSpPr/>
          <p:nvPr/>
        </p:nvSpPr>
        <p:spPr>
          <a:xfrm>
            <a:off x="65157" y="5901153"/>
            <a:ext cx="6727687" cy="309928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54114" y="5606415"/>
            <a:ext cx="3657600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 flipH="1">
            <a:off x="394690" y="5595372"/>
            <a:ext cx="4145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  <a:latin typeface="Arial"/>
                <a:cs typeface="Arial"/>
              </a:rPr>
              <a:t>Attention please !!</a:t>
            </a:r>
            <a:endParaRPr kumimoji="1" lang="ja-JP" alt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304800" y="1407081"/>
            <a:ext cx="1558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b="1" i="1" dirty="0" smtClean="0">
                <a:solidFill>
                  <a:srgbClr val="008000"/>
                </a:solidFill>
                <a:latin typeface="Arial"/>
                <a:cs typeface="Arial"/>
              </a:rPr>
              <a:t>Route Map</a:t>
            </a:r>
            <a:endParaRPr lang="en-US" altLang="ja-JP" sz="2000" b="1" i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cxnSp>
        <p:nvCxnSpPr>
          <p:cNvPr id="75" name="直線矢印コネクタ 74"/>
          <p:cNvCxnSpPr/>
          <p:nvPr/>
        </p:nvCxnSpPr>
        <p:spPr>
          <a:xfrm rot="10800000">
            <a:off x="2949714" y="4581318"/>
            <a:ext cx="762000" cy="533401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/>
          <p:cNvSpPr txBox="1"/>
          <p:nvPr/>
        </p:nvSpPr>
        <p:spPr>
          <a:xfrm>
            <a:off x="3647658" y="4953000"/>
            <a:ext cx="1495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latin typeface="Arial"/>
                <a:cs typeface="Arial"/>
              </a:rPr>
              <a:t>JIGOKU DANI</a:t>
            </a:r>
            <a:endParaRPr kumimoji="1" lang="ja-JP" altLang="en-US"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80" name="直線矢印コネクタ 79"/>
          <p:cNvCxnSpPr/>
          <p:nvPr/>
        </p:nvCxnSpPr>
        <p:spPr>
          <a:xfrm rot="10800000" flipV="1">
            <a:off x="4071731" y="3362117"/>
            <a:ext cx="728870" cy="45720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/>
          <p:cNvSpPr txBox="1"/>
          <p:nvPr/>
        </p:nvSpPr>
        <p:spPr>
          <a:xfrm>
            <a:off x="4756429" y="3156228"/>
            <a:ext cx="1505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Beer Factory</a:t>
            </a:r>
            <a:endParaRPr kumimoji="1" lang="ja-JP" alt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84" name="直線矢印コネクタ 83"/>
          <p:cNvCxnSpPr/>
          <p:nvPr/>
        </p:nvCxnSpPr>
        <p:spPr>
          <a:xfrm rot="10800000" flipV="1">
            <a:off x="3647659" y="2676316"/>
            <a:ext cx="728871" cy="479911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/>
          <p:cNvSpPr txBox="1"/>
          <p:nvPr/>
        </p:nvSpPr>
        <p:spPr>
          <a:xfrm>
            <a:off x="4343400" y="2353150"/>
            <a:ext cx="2289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Sapporo Convention</a:t>
            </a:r>
          </a:p>
          <a:p>
            <a:r>
              <a:rPr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Center</a:t>
            </a:r>
            <a:r>
              <a:rPr kumimoji="1"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kumimoji="1" lang="ja-JP" alt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6200" y="7941202"/>
            <a:ext cx="6629400" cy="974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60"/>
              </a:lnSpc>
            </a:pPr>
            <a:r>
              <a:rPr lang="en-US" altLang="ja-JP" dirty="0" smtClean="0">
                <a:latin typeface="Arial"/>
                <a:cs typeface="Arial"/>
              </a:rPr>
              <a:t>This excursion includes both an optional lunchbox and dinner.  You will be able to choose your lunch among a few kinds of lunch boxes including vegetarian one.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7243" y="6172825"/>
            <a:ext cx="6705601" cy="1564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60"/>
              </a:lnSpc>
            </a:pPr>
            <a:r>
              <a:rPr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Registration is indispensable </a:t>
            </a:r>
            <a:r>
              <a:rPr lang="en-US" altLang="ja-JP" dirty="0" smtClean="0">
                <a:latin typeface="Arial"/>
                <a:cs typeface="Arial"/>
              </a:rPr>
              <a:t>at the</a:t>
            </a:r>
            <a:r>
              <a:rPr lang="en-US" altLang="ja-JP" dirty="0" smtClean="0">
                <a:latin typeface="Arial"/>
                <a:cs typeface="Arial"/>
              </a:rPr>
              <a:t> Tour Desk </a:t>
            </a:r>
            <a:r>
              <a:rPr lang="en-US" altLang="ja-JP" dirty="0" smtClean="0">
                <a:latin typeface="Arial"/>
                <a:cs typeface="Arial"/>
              </a:rPr>
              <a:t>by </a:t>
            </a:r>
            <a:r>
              <a:rPr lang="en-US" altLang="ja-JP" dirty="0" smtClean="0">
                <a:latin typeface="Arial"/>
                <a:cs typeface="Arial"/>
              </a:rPr>
              <a:t>Tuesday  </a:t>
            </a:r>
            <a:r>
              <a:rPr lang="en-US" altLang="ja-JP" dirty="0" smtClean="0">
                <a:latin typeface="Arial"/>
                <a:cs typeface="Arial"/>
              </a:rPr>
              <a:t>afternoon (13:30pm).</a:t>
            </a:r>
          </a:p>
          <a:p>
            <a:pPr>
              <a:lnSpc>
                <a:spcPts val="2260"/>
              </a:lnSpc>
            </a:pPr>
            <a:r>
              <a:rPr lang="en-US" altLang="ja-JP" dirty="0" smtClean="0">
                <a:latin typeface="Arial"/>
                <a:cs typeface="Arial"/>
              </a:rPr>
              <a:t>(Please bring the excursion ticket attached with your name card)</a:t>
            </a:r>
          </a:p>
          <a:p>
            <a:pPr>
              <a:lnSpc>
                <a:spcPts val="2260"/>
              </a:lnSpc>
            </a:pPr>
            <a:r>
              <a:rPr lang="en-US" altLang="ja-JP" dirty="0" smtClean="0">
                <a:latin typeface="Arial"/>
                <a:cs typeface="Arial"/>
              </a:rPr>
              <a:t>We accept </a:t>
            </a:r>
            <a:r>
              <a:rPr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only the first 400 persons</a:t>
            </a:r>
            <a:r>
              <a:rPr lang="en-US" altLang="ja-JP" dirty="0" smtClean="0">
                <a:latin typeface="Arial"/>
                <a:cs typeface="Arial"/>
              </a:rPr>
              <a:t>. </a:t>
            </a:r>
          </a:p>
          <a:p>
            <a:pPr>
              <a:lnSpc>
                <a:spcPts val="2260"/>
              </a:lnSpc>
            </a:pPr>
            <a:r>
              <a:rPr lang="en-US" altLang="ja-JP" dirty="0" smtClean="0">
                <a:latin typeface="Arial"/>
                <a:cs typeface="Arial"/>
              </a:rPr>
              <a:t>It will be closed when we reach 400 applicants.</a:t>
            </a:r>
            <a:endParaRPr kumimoji="1" lang="ja-JP" altLang="en-US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219</Words>
  <Application>Microsoft Macintosh PowerPoint</Application>
  <PresentationFormat>画面に合わせる (4:3)</PresentationFormat>
  <Paragraphs>43</Paragraphs>
  <Slides>2</Slides>
  <Notes>0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4" baseType="lpstr">
      <vt:lpstr>Office テーマ</vt:lpstr>
      <vt:lpstr>Image</vt:lpstr>
      <vt:lpstr>スライド 1</vt:lpstr>
      <vt:lpstr>スライド 2</vt:lpstr>
    </vt:vector>
  </TitlesOfParts>
  <Company>北海道大学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阿部 竜</dc:creator>
  <cp:lastModifiedBy>阿部 竜</cp:lastModifiedBy>
  <cp:revision>7</cp:revision>
  <cp:lastPrinted>2010-07-12T19:43:17Z</cp:lastPrinted>
  <dcterms:created xsi:type="dcterms:W3CDTF">2010-07-13T19:58:25Z</dcterms:created>
  <dcterms:modified xsi:type="dcterms:W3CDTF">2010-07-13T20:02:35Z</dcterms:modified>
</cp:coreProperties>
</file>